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3" r:id="rId9"/>
    <p:sldId id="265" r:id="rId10"/>
    <p:sldId id="266"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53" autoAdjust="0"/>
    <p:restoredTop sz="94660"/>
  </p:normalViewPr>
  <p:slideViewPr>
    <p:cSldViewPr>
      <p:cViewPr>
        <p:scale>
          <a:sx n="100" d="100"/>
          <a:sy n="100" d="100"/>
        </p:scale>
        <p:origin x="-235" y="-27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1BEC3A78-0CAD-4218-A692-CCC0A4C56753}" type="datetimeFigureOut">
              <a:rPr lang="el-GR" smtClean="0"/>
              <a:pPr/>
              <a:t>30/9/2013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684232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BEC3A78-0CAD-4218-A692-CCC0A4C56753}" type="datetimeFigureOut">
              <a:rPr lang="el-GR" smtClean="0"/>
              <a:pPr/>
              <a:t>30/9/2013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3206588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BEC3A78-0CAD-4218-A692-CCC0A4C56753}" type="datetimeFigureOut">
              <a:rPr lang="el-GR" smtClean="0"/>
              <a:pPr/>
              <a:t>30/9/2013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23866439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1BEC3A78-0CAD-4218-A692-CCC0A4C56753}" type="datetimeFigureOut">
              <a:rPr lang="el-GR" smtClean="0"/>
              <a:pPr/>
              <a:t>30/9/2013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1838057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EC3A78-0CAD-4218-A692-CCC0A4C56753}" type="datetimeFigureOut">
              <a:rPr lang="el-GR" smtClean="0"/>
              <a:pPr/>
              <a:t>30/9/2013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3728824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1BEC3A78-0CAD-4218-A692-CCC0A4C56753}" type="datetimeFigureOut">
              <a:rPr lang="el-GR" smtClean="0"/>
              <a:pPr/>
              <a:t>30/9/2013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1295894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1BEC3A78-0CAD-4218-A692-CCC0A4C56753}" type="datetimeFigureOut">
              <a:rPr lang="el-GR" smtClean="0"/>
              <a:pPr/>
              <a:t>30/9/2013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3896843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1BEC3A78-0CAD-4218-A692-CCC0A4C56753}" type="datetimeFigureOut">
              <a:rPr lang="el-GR" smtClean="0"/>
              <a:pPr/>
              <a:t>30/9/2013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2013541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EC3A78-0CAD-4218-A692-CCC0A4C56753}" type="datetimeFigureOut">
              <a:rPr lang="el-GR" smtClean="0"/>
              <a:pPr/>
              <a:t>30/9/2013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3260624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C3A78-0CAD-4218-A692-CCC0A4C56753}" type="datetimeFigureOut">
              <a:rPr lang="el-GR" smtClean="0"/>
              <a:pPr/>
              <a:t>30/9/2013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1575367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EC3A78-0CAD-4218-A692-CCC0A4C56753}" type="datetimeFigureOut">
              <a:rPr lang="el-GR" smtClean="0"/>
              <a:pPr/>
              <a:t>30/9/2013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3607847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C3A78-0CAD-4218-A692-CCC0A4C56753}" type="datetimeFigureOut">
              <a:rPr lang="el-GR" smtClean="0"/>
              <a:pPr/>
              <a:t>30/9/2013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31D6C4-8E02-46B2-B4D7-9657D5F880A3}" type="slidenum">
              <a:rPr lang="el-GR" smtClean="0"/>
              <a:pPr/>
              <a:t>‹#›</a:t>
            </a:fld>
            <a:endParaRPr lang="el-GR"/>
          </a:p>
        </p:txBody>
      </p:sp>
    </p:spTree>
    <p:extLst>
      <p:ext uri="{BB962C8B-B14F-4D97-AF65-F5344CB8AC3E}">
        <p14:creationId xmlns:p14="http://schemas.microsoft.com/office/powerpoint/2010/main" xmlns="" val="8562120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ΕΠΙΚΑΛΥΨΕΙΣ ΚΡΑΜΑΤΩΝ ΤΙΤΑΝΙΟΥ</a:t>
            </a:r>
            <a:endParaRPr lang="el-GR" dirty="0"/>
          </a:p>
        </p:txBody>
      </p:sp>
      <p:sp>
        <p:nvSpPr>
          <p:cNvPr id="3" name="Subtitle 2"/>
          <p:cNvSpPr>
            <a:spLocks noGrp="1"/>
          </p:cNvSpPr>
          <p:nvPr>
            <p:ph type="subTitle" idx="1"/>
          </p:nvPr>
        </p:nvSpPr>
        <p:spPr/>
        <p:txBody>
          <a:bodyPr/>
          <a:lstStyle/>
          <a:p>
            <a:r>
              <a:rPr lang="el-GR" dirty="0" smtClean="0"/>
              <a:t>ΜΠΑΞΕΒΑΝΗ ΚΑΤΕΡΙΝΑ</a:t>
            </a:r>
          </a:p>
          <a:p>
            <a:endParaRPr lang="el-GR" dirty="0"/>
          </a:p>
        </p:txBody>
      </p:sp>
    </p:spTree>
    <p:extLst>
      <p:ext uri="{BB962C8B-B14F-4D97-AF65-F5344CB8AC3E}">
        <p14:creationId xmlns:p14="http://schemas.microsoft.com/office/powerpoint/2010/main" xmlns="" val="15048914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395536" y="1177325"/>
            <a:ext cx="8229600" cy="5420027"/>
          </a:xfrm>
        </p:spPr>
        <p:txBody>
          <a:bodyPr>
            <a:noAutofit/>
          </a:bodyPr>
          <a:lstStyle/>
          <a:p>
            <a:r>
              <a:rPr lang="el-GR" sz="1200" b="1" dirty="0" smtClean="0"/>
              <a:t>ΤΙΤΛΟΣ</a:t>
            </a:r>
            <a:r>
              <a:rPr lang="en-US" sz="1200" b="1" dirty="0" smtClean="0"/>
              <a:t>: </a:t>
            </a:r>
            <a:r>
              <a:rPr lang="el-GR" sz="1200" b="1" dirty="0" smtClean="0"/>
              <a:t>Προστασία κραμάτων τιτανίου από περιβαλλοντική υποβάθμιση σε υψηλές θερμοκρασίες</a:t>
            </a:r>
            <a:r>
              <a:rPr lang="en-US" sz="1200" b="1" dirty="0" smtClean="0"/>
              <a:t>(E)</a:t>
            </a:r>
            <a:endParaRPr lang="en-US" sz="1200" b="1" dirty="0"/>
          </a:p>
          <a:p>
            <a:endParaRPr lang="en-US" sz="1200" b="1" dirty="0" smtClean="0"/>
          </a:p>
          <a:p>
            <a:r>
              <a:rPr lang="el-GR" sz="1200" b="1" dirty="0" smtClean="0"/>
              <a:t>ΥΠΟΣΤΡΩΜΑ</a:t>
            </a:r>
            <a:r>
              <a:rPr lang="en-US" sz="1200" b="1" dirty="0" smtClean="0"/>
              <a:t>: </a:t>
            </a:r>
            <a:r>
              <a:rPr lang="el-GR" sz="1200" b="1" dirty="0" smtClean="0"/>
              <a:t>α-</a:t>
            </a:r>
            <a:r>
              <a:rPr lang="en-US" sz="1200" b="1" dirty="0" smtClean="0"/>
              <a:t>Ti(99.4%), IMI 834 (near-</a:t>
            </a:r>
            <a:r>
              <a:rPr lang="el-GR" sz="1200" b="1" dirty="0" smtClean="0"/>
              <a:t>α</a:t>
            </a:r>
            <a:r>
              <a:rPr lang="en-US" sz="1200" b="1" dirty="0" smtClean="0"/>
              <a:t>-alloy)(Ti-5.8%Al-4%Sn-3.5%Zr-0.7Nb-0.5%Mo-0.3%Si), Ti6242 </a:t>
            </a:r>
            <a:r>
              <a:rPr lang="en-US" sz="1200" b="1" dirty="0"/>
              <a:t>(near-</a:t>
            </a:r>
            <a:r>
              <a:rPr lang="el-GR" sz="1200" b="1" dirty="0"/>
              <a:t>α</a:t>
            </a:r>
            <a:r>
              <a:rPr lang="en-US" sz="1200" b="1" dirty="0"/>
              <a:t>-alloy</a:t>
            </a:r>
            <a:r>
              <a:rPr lang="en-US" sz="1200" b="1" dirty="0" smtClean="0"/>
              <a:t>)(Ti-6Al-2Sn-4Zr-2Mo-0.1Si), Ti6246 (</a:t>
            </a:r>
            <a:r>
              <a:rPr lang="el-GR" sz="1200" b="1" dirty="0" err="1" smtClean="0"/>
              <a:t>α+β</a:t>
            </a:r>
            <a:r>
              <a:rPr lang="en-US" sz="1200" b="1" dirty="0" smtClean="0"/>
              <a:t>-alloy) (Ti-6Al-2Sn-4Zr-6Mo)</a:t>
            </a:r>
            <a:endParaRPr lang="en-US" sz="1200" b="1" dirty="0"/>
          </a:p>
          <a:p>
            <a:endParaRPr lang="en-US" sz="1200" b="1" dirty="0" smtClean="0"/>
          </a:p>
          <a:p>
            <a:r>
              <a:rPr lang="el-GR" sz="1200" b="1" dirty="0" smtClean="0"/>
              <a:t>ΕΠΙΚΑΛΥΨΗ</a:t>
            </a:r>
            <a:r>
              <a:rPr lang="en-US" sz="1200" b="1" dirty="0" smtClean="0"/>
              <a:t>: </a:t>
            </a:r>
            <a:r>
              <a:rPr lang="en-US" sz="1200" b="1" dirty="0"/>
              <a:t>3 </a:t>
            </a:r>
            <a:r>
              <a:rPr lang="el-GR" sz="1200" b="1" dirty="0" smtClean="0"/>
              <a:t>βήματα</a:t>
            </a:r>
            <a:r>
              <a:rPr lang="en-US" sz="1200" b="1" dirty="0" smtClean="0"/>
              <a:t>:</a:t>
            </a:r>
            <a:r>
              <a:rPr lang="el-GR" sz="1200" b="1" dirty="0" smtClean="0"/>
              <a:t> Αρχικά έγινε</a:t>
            </a:r>
            <a:r>
              <a:rPr lang="en-US" sz="1200" b="1" dirty="0" smtClean="0"/>
              <a:t> </a:t>
            </a:r>
            <a:r>
              <a:rPr lang="en-US" sz="1200" b="1" dirty="0"/>
              <a:t>co-deposition </a:t>
            </a:r>
            <a:r>
              <a:rPr lang="el-GR" sz="1200" b="1" dirty="0" smtClean="0"/>
              <a:t>του</a:t>
            </a:r>
            <a:r>
              <a:rPr lang="en-US" sz="1200" b="1" dirty="0" smtClean="0"/>
              <a:t> </a:t>
            </a:r>
            <a:r>
              <a:rPr lang="en-US" sz="1200" b="1" dirty="0"/>
              <a:t>Ti </a:t>
            </a:r>
            <a:r>
              <a:rPr lang="el-GR" sz="1200" b="1" dirty="0" smtClean="0"/>
              <a:t>και του</a:t>
            </a:r>
            <a:r>
              <a:rPr lang="en-US" sz="1200" b="1" dirty="0" smtClean="0"/>
              <a:t> </a:t>
            </a:r>
            <a:r>
              <a:rPr lang="en-US" sz="1200" b="1" dirty="0"/>
              <a:t>Al </a:t>
            </a:r>
            <a:r>
              <a:rPr lang="el-GR" sz="1200" b="1" dirty="0" smtClean="0"/>
              <a:t>με</a:t>
            </a:r>
            <a:r>
              <a:rPr lang="en-US" sz="1200" b="1" dirty="0" smtClean="0"/>
              <a:t> </a:t>
            </a:r>
            <a:r>
              <a:rPr lang="en-US" sz="1200" b="1" dirty="0"/>
              <a:t>magnetron sputtering </a:t>
            </a:r>
            <a:r>
              <a:rPr lang="el-GR" sz="1200" b="1" dirty="0" smtClean="0"/>
              <a:t>πάνω στο υπόστρωμα για προστασία, ακολουθεί διαδικασία θέρμανσης και ψύξης ώστε να απομακρυνθούν οι εσωτερικές τάσεις και να γίνει λιγότερο εύθραυστο , βύθιση σε </a:t>
            </a:r>
            <a:r>
              <a:rPr lang="en-US" sz="1200" b="1" dirty="0" smtClean="0"/>
              <a:t>plasma</a:t>
            </a:r>
            <a:r>
              <a:rPr lang="el-GR" sz="1200" b="1" dirty="0" smtClean="0"/>
              <a:t> και</a:t>
            </a:r>
            <a:r>
              <a:rPr lang="en-US" sz="1200" b="1" dirty="0" smtClean="0"/>
              <a:t> </a:t>
            </a:r>
            <a:r>
              <a:rPr lang="el-GR" sz="1200" b="1" dirty="0" smtClean="0">
                <a:solidFill>
                  <a:srgbClr val="FF0000"/>
                </a:solidFill>
              </a:rPr>
              <a:t>εμφύτευση ιόντων φθορίου</a:t>
            </a:r>
            <a:r>
              <a:rPr lang="el-GR" sz="1200" b="1" dirty="0" smtClean="0"/>
              <a:t>.</a:t>
            </a:r>
            <a:r>
              <a:rPr lang="en-US" sz="1200" b="1" dirty="0" smtClean="0"/>
              <a:t> </a:t>
            </a:r>
            <a:r>
              <a:rPr lang="el-GR" sz="1200" b="1" dirty="0" smtClean="0"/>
              <a:t>Τα δύο πρώτα βήματα προσφέρουν ένα προστατευτικό στρώμα του</a:t>
            </a:r>
            <a:r>
              <a:rPr lang="en-US" sz="1200" b="1" dirty="0" smtClean="0"/>
              <a:t> </a:t>
            </a:r>
            <a:r>
              <a:rPr lang="el-GR" sz="1200" b="1" dirty="0"/>
              <a:t>γ-</a:t>
            </a:r>
            <a:r>
              <a:rPr lang="en-US" sz="1200" b="1" dirty="0" err="1"/>
              <a:t>TiAl</a:t>
            </a:r>
            <a:r>
              <a:rPr lang="en-US" sz="1200" b="1" dirty="0"/>
              <a:t>, </a:t>
            </a:r>
            <a:r>
              <a:rPr lang="el-GR" sz="1200" b="1" dirty="0" smtClean="0"/>
              <a:t>ενώ το τελευταίο προσφέρει τις κατάλληλες συνθήκες  για να προκαλέσει </a:t>
            </a:r>
            <a:r>
              <a:rPr lang="en-US" sz="1200" b="1" dirty="0" smtClean="0"/>
              <a:t>halogen </a:t>
            </a:r>
            <a:r>
              <a:rPr lang="en-US" sz="1200" b="1" dirty="0"/>
              <a:t>effect </a:t>
            </a:r>
            <a:r>
              <a:rPr lang="el-GR" sz="1200" b="1" dirty="0" smtClean="0"/>
              <a:t>μετά την οξείδωση υψηλών θερμοκρασιών.</a:t>
            </a:r>
          </a:p>
          <a:p>
            <a:endParaRPr lang="el-GR" sz="1200" b="1" dirty="0"/>
          </a:p>
          <a:p>
            <a:r>
              <a:rPr lang="el-GR" sz="1200" b="1" dirty="0" smtClean="0"/>
              <a:t>ΤΕΣΤ ΟΞΕΙΔΩΣΗΣ</a:t>
            </a:r>
            <a:r>
              <a:rPr lang="en-US" sz="1200" b="1" dirty="0" smtClean="0"/>
              <a:t>: </a:t>
            </a:r>
            <a:r>
              <a:rPr lang="el-GR" sz="1200" b="1" dirty="0" smtClean="0"/>
              <a:t>Τα δείγματα τοποθετήθηκαν σε ανοιχτό θάλαμο φούρνου, σε αέρα εργαστηρίου. Ο φούρνος προθερμάνθηκε στους </a:t>
            </a:r>
            <a:r>
              <a:rPr lang="en-US" sz="1200" b="1" dirty="0" smtClean="0"/>
              <a:t>600C.</a:t>
            </a:r>
            <a:endParaRPr lang="en-US" sz="1200" b="1" dirty="0"/>
          </a:p>
          <a:p>
            <a:endParaRPr lang="el-GR" sz="1200" b="1" dirty="0" smtClean="0"/>
          </a:p>
          <a:p>
            <a:r>
              <a:rPr lang="el-GR" sz="1200" b="1" dirty="0" smtClean="0"/>
              <a:t>ΑΠΟΤΕΛΕΣΜΑΤΑ</a:t>
            </a:r>
            <a:r>
              <a:rPr lang="en-US" sz="1200" b="1" dirty="0" smtClean="0"/>
              <a:t>: </a:t>
            </a:r>
            <a:r>
              <a:rPr lang="el-GR" sz="1200" b="1" dirty="0" smtClean="0"/>
              <a:t>Κατά τη διάρκεια της οξείδωσης στον αέρα στους 600</a:t>
            </a:r>
            <a:r>
              <a:rPr lang="en-US" sz="1200" b="1" dirty="0" smtClean="0"/>
              <a:t>C </a:t>
            </a:r>
            <a:r>
              <a:rPr lang="el-GR" sz="1200" b="1" dirty="0" smtClean="0"/>
              <a:t>για 100 ώρες, στην επικάλυψη διαμορφώνεται ένα προστατευτικό στρώμα, το οποίο αποτελείται από ένα εξωτερικό στρώμα </a:t>
            </a:r>
            <a:r>
              <a:rPr lang="el-GR" sz="1200" b="1" dirty="0" err="1" smtClean="0"/>
              <a:t>αλούμινας</a:t>
            </a:r>
            <a:r>
              <a:rPr lang="el-GR" sz="1200" b="1" dirty="0" smtClean="0"/>
              <a:t> και ένα εσωτερικό από </a:t>
            </a:r>
            <a:r>
              <a:rPr lang="el-GR" sz="1200" b="1" dirty="0" err="1" smtClean="0"/>
              <a:t>ρουτίλιο</a:t>
            </a:r>
            <a:r>
              <a:rPr lang="el-GR" sz="1200" b="1" dirty="0" smtClean="0"/>
              <a:t> πάνω από το υπόστρωμα. Παρόλο που η επικάλυψη ελαττώνει τη διάχυση του οξυγόνου, επιτρέπει τη μερική και περιορισμένη οξείδωση του υποστρώματος.</a:t>
            </a:r>
            <a:endParaRPr lang="en-US" sz="1200" b="1" dirty="0"/>
          </a:p>
          <a:p>
            <a:r>
              <a:rPr lang="el-GR" sz="1200" b="1" dirty="0" smtClean="0"/>
              <a:t>Το προϊόν της οξείδωσης του βασικού υλικού, περιορίζεται σε ένα λεπτό και καλά προσδιορισμένο στρώμα </a:t>
            </a:r>
            <a:r>
              <a:rPr lang="en-US" sz="1200" b="1" dirty="0" smtClean="0"/>
              <a:t> </a:t>
            </a:r>
            <a:r>
              <a:rPr lang="en-US" sz="1200" b="1" dirty="0"/>
              <a:t>TiO2, </a:t>
            </a:r>
            <a:r>
              <a:rPr lang="el-GR" sz="1200" b="1" dirty="0" smtClean="0"/>
              <a:t>το οποίο βρίσκεται ενδιάμεσα στο προστατευτικό στρώμα </a:t>
            </a:r>
            <a:r>
              <a:rPr lang="en-US" sz="1200" b="1" dirty="0" smtClean="0"/>
              <a:t>Al2O3 </a:t>
            </a:r>
            <a:r>
              <a:rPr lang="el-GR" sz="1200" b="1" dirty="0" smtClean="0"/>
              <a:t>και στο υπόστρωμα</a:t>
            </a:r>
            <a:r>
              <a:rPr lang="en-US" sz="1200" b="1" dirty="0" smtClean="0"/>
              <a:t> </a:t>
            </a:r>
            <a:r>
              <a:rPr lang="en-US" sz="1200" b="1" dirty="0"/>
              <a:t>Ti </a:t>
            </a:r>
            <a:r>
              <a:rPr lang="el-GR" sz="1200" b="1" dirty="0" smtClean="0"/>
              <a:t>,ενώ δεν εντοπίζεται καθόλου οξυγόνο κάτω από τα οξείδια. Η διαμόρφωση αυτού </a:t>
            </a:r>
            <a:r>
              <a:rPr lang="en-US" sz="1200" b="1" dirty="0" smtClean="0"/>
              <a:t> </a:t>
            </a:r>
            <a:r>
              <a:rPr lang="el-GR" sz="1200" b="1" dirty="0" smtClean="0"/>
              <a:t>του </a:t>
            </a:r>
            <a:r>
              <a:rPr lang="el-GR" sz="1200" b="1" dirty="0" err="1" smtClean="0"/>
              <a:t>διστρωματικού</a:t>
            </a:r>
            <a:r>
              <a:rPr lang="el-GR" sz="1200" b="1" dirty="0" smtClean="0"/>
              <a:t> οξειδίου οφείλεται στο μικρό πάχος της επικάλυψης (</a:t>
            </a:r>
            <a:r>
              <a:rPr lang="en-US" sz="1200" b="1" dirty="0" smtClean="0"/>
              <a:t>1-2</a:t>
            </a:r>
            <a:r>
              <a:rPr lang="el-GR" sz="1200" b="1" dirty="0"/>
              <a:t>μ</a:t>
            </a:r>
            <a:r>
              <a:rPr lang="en-US" sz="1200" b="1" dirty="0"/>
              <a:t>m).</a:t>
            </a:r>
            <a:endParaRPr lang="el-GR" sz="1200" b="1" dirty="0"/>
          </a:p>
          <a:p>
            <a:endParaRPr lang="el-GR" sz="12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290517" y="5445224"/>
            <a:ext cx="3682652" cy="141277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08435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467544" y="1340768"/>
            <a:ext cx="8229600" cy="4925144"/>
          </a:xfrm>
        </p:spPr>
        <p:txBody>
          <a:bodyPr>
            <a:normAutofit fontScale="47500" lnSpcReduction="20000"/>
          </a:bodyPr>
          <a:lstStyle/>
          <a:p>
            <a:r>
              <a:rPr lang="el-GR" sz="2900" b="1" dirty="0" smtClean="0"/>
              <a:t>ΤΙΤΛΟΣ</a:t>
            </a:r>
            <a:r>
              <a:rPr lang="en-US" sz="2900" b="1" dirty="0" smtClean="0"/>
              <a:t>: </a:t>
            </a:r>
            <a:r>
              <a:rPr lang="el-GR" sz="2900" b="1" dirty="0" smtClean="0"/>
              <a:t>Τροποποίηση της επιφάνειας των </a:t>
            </a:r>
            <a:r>
              <a:rPr lang="en-US" sz="2900" b="1" dirty="0" smtClean="0"/>
              <a:t>titanium  </a:t>
            </a:r>
            <a:r>
              <a:rPr lang="en-US" sz="2900" b="1" dirty="0" err="1"/>
              <a:t>aluminides</a:t>
            </a:r>
            <a:r>
              <a:rPr lang="en-US" sz="2900" b="1" dirty="0"/>
              <a:t> </a:t>
            </a:r>
            <a:r>
              <a:rPr lang="el-GR" sz="2900" b="1" dirty="0" smtClean="0"/>
              <a:t>με φθόριο για τη βελτίωση της εφαρμογής τους για συνθήκες λειτουργίας σε υψηλές θερμοκρασίες(7)</a:t>
            </a:r>
          </a:p>
          <a:p>
            <a:endParaRPr lang="el-GR" sz="2900" b="1" dirty="0" smtClean="0"/>
          </a:p>
          <a:p>
            <a:endParaRPr lang="en-US" sz="2900" b="1" dirty="0"/>
          </a:p>
          <a:p>
            <a:r>
              <a:rPr lang="el-GR" sz="2900" b="1" dirty="0"/>
              <a:t>ΥΠΟΣΤΡΩΜΑ</a:t>
            </a:r>
            <a:r>
              <a:rPr lang="en-US" sz="2900" b="1" dirty="0"/>
              <a:t>: Cast </a:t>
            </a:r>
            <a:r>
              <a:rPr lang="el-GR" sz="2900" b="1" dirty="0"/>
              <a:t>γ-</a:t>
            </a:r>
            <a:r>
              <a:rPr lang="en-US" sz="2900" b="1" dirty="0" err="1"/>
              <a:t>TiAl</a:t>
            </a:r>
            <a:r>
              <a:rPr lang="en-US" sz="2900" b="1" dirty="0"/>
              <a:t> (Ti-50at%Al) </a:t>
            </a:r>
            <a:r>
              <a:rPr lang="el-GR" sz="2900" b="1" dirty="0" smtClean="0"/>
              <a:t>και</a:t>
            </a:r>
            <a:r>
              <a:rPr lang="en-US" sz="2900" b="1" dirty="0" smtClean="0"/>
              <a:t> </a:t>
            </a:r>
            <a:r>
              <a:rPr lang="el-GR" sz="2900" b="1" dirty="0" smtClean="0"/>
              <a:t>τεχνικό κράμα</a:t>
            </a:r>
            <a:r>
              <a:rPr lang="en-US" sz="2900" b="1" dirty="0" smtClean="0"/>
              <a:t> </a:t>
            </a:r>
            <a:r>
              <a:rPr lang="el-GR" sz="2900" b="1" dirty="0"/>
              <a:t>γ-</a:t>
            </a:r>
            <a:r>
              <a:rPr lang="en-US" sz="2900" b="1" dirty="0"/>
              <a:t>MET (46.6at%Al)</a:t>
            </a:r>
          </a:p>
          <a:p>
            <a:endParaRPr lang="el-GR" sz="2900" b="1" dirty="0" smtClean="0"/>
          </a:p>
          <a:p>
            <a:endParaRPr lang="en-US" sz="2900" b="1" dirty="0"/>
          </a:p>
          <a:p>
            <a:r>
              <a:rPr lang="el-GR" sz="2900" b="1" dirty="0" smtClean="0"/>
              <a:t>ΕΠΙΚΑΛΥΨΗ</a:t>
            </a:r>
            <a:r>
              <a:rPr lang="en-US" sz="2900" b="1" dirty="0" smtClean="0"/>
              <a:t>: </a:t>
            </a:r>
            <a:r>
              <a:rPr lang="el-GR" sz="2900" b="1" dirty="0" smtClean="0">
                <a:solidFill>
                  <a:srgbClr val="FF0000"/>
                </a:solidFill>
              </a:rPr>
              <a:t>Ιόντα φθορίου</a:t>
            </a:r>
            <a:r>
              <a:rPr lang="el-GR" sz="2900" b="1" dirty="0" smtClean="0"/>
              <a:t> των</a:t>
            </a:r>
            <a:r>
              <a:rPr lang="en-US" sz="2900" b="1" dirty="0" smtClean="0"/>
              <a:t> 20keV</a:t>
            </a:r>
            <a:r>
              <a:rPr lang="el-GR" sz="2900" b="1" dirty="0" smtClean="0"/>
              <a:t> εμφυτεύονται στο</a:t>
            </a:r>
            <a:r>
              <a:rPr lang="en-US" sz="2900" b="1" dirty="0" smtClean="0"/>
              <a:t> </a:t>
            </a:r>
            <a:r>
              <a:rPr lang="en-US" sz="2900" b="1" dirty="0" err="1"/>
              <a:t>TiAl</a:t>
            </a:r>
            <a:r>
              <a:rPr lang="en-US" sz="2900" b="1" dirty="0"/>
              <a:t> </a:t>
            </a:r>
            <a:r>
              <a:rPr lang="el-GR" sz="2900" b="1" dirty="0" smtClean="0"/>
              <a:t>με ροή</a:t>
            </a:r>
            <a:r>
              <a:rPr lang="en-US" sz="2900" b="1" dirty="0" smtClean="0"/>
              <a:t> </a:t>
            </a:r>
            <a:r>
              <a:rPr lang="en-US" sz="2900" b="1" dirty="0"/>
              <a:t>of 2X10</a:t>
            </a:r>
            <a:r>
              <a:rPr lang="en-US" sz="2900" b="1" baseline="30000" dirty="0"/>
              <a:t>17</a:t>
            </a:r>
            <a:r>
              <a:rPr lang="en-US" sz="2900" b="1" dirty="0"/>
              <a:t> Fcm</a:t>
            </a:r>
            <a:r>
              <a:rPr lang="en-US" sz="2900" b="1" baseline="30000" dirty="0"/>
              <a:t>-2.</a:t>
            </a:r>
            <a:r>
              <a:rPr lang="en-US" sz="2900" b="1" dirty="0"/>
              <a:t> </a:t>
            </a:r>
          </a:p>
          <a:p>
            <a:endParaRPr lang="el-GR" sz="2900" b="1" dirty="0" smtClean="0"/>
          </a:p>
          <a:p>
            <a:endParaRPr lang="en-US" sz="2900" b="1" dirty="0"/>
          </a:p>
          <a:p>
            <a:r>
              <a:rPr lang="el-GR" sz="2900" b="1" dirty="0" smtClean="0"/>
              <a:t>ΤΕΣΤ ΟΞΕΙΔΩΣΗΣ</a:t>
            </a:r>
            <a:r>
              <a:rPr lang="en-US" sz="2900" b="1" dirty="0" smtClean="0"/>
              <a:t>: </a:t>
            </a:r>
            <a:r>
              <a:rPr lang="el-GR" sz="2900" b="1" dirty="0" smtClean="0"/>
              <a:t>Ισοθερμική και κυκλική οξείδωσης στους 900</a:t>
            </a:r>
            <a:r>
              <a:rPr lang="en-US" sz="2900" b="1" dirty="0" smtClean="0"/>
              <a:t>C </a:t>
            </a:r>
            <a:r>
              <a:rPr lang="el-GR" sz="2900" b="1" dirty="0" smtClean="0"/>
              <a:t>στον αέρα.</a:t>
            </a:r>
            <a:r>
              <a:rPr lang="en-US" sz="2900" b="1" dirty="0" smtClean="0"/>
              <a:t> </a:t>
            </a:r>
            <a:r>
              <a:rPr lang="el-GR" sz="2900" b="1" dirty="0" err="1" smtClean="0"/>
              <a:t>Θερμοκυκλική</a:t>
            </a:r>
            <a:r>
              <a:rPr lang="el-GR" sz="2900" b="1" dirty="0" smtClean="0"/>
              <a:t> οξείδωση</a:t>
            </a:r>
            <a:r>
              <a:rPr lang="en-US" sz="2900" b="1" dirty="0" smtClean="0"/>
              <a:t>: </a:t>
            </a:r>
            <a:r>
              <a:rPr lang="el-GR" sz="2900" b="1" dirty="0"/>
              <a:t> </a:t>
            </a:r>
            <a:r>
              <a:rPr lang="el-GR" sz="2900" b="1" dirty="0" smtClean="0"/>
              <a:t>για την μελέτη του περιεχομένου σε φθόριο μετά από 1500 ώρες έκθεσης σε οξειδωτικό περιβάλλον, έγιναν τεστ </a:t>
            </a:r>
            <a:r>
              <a:rPr lang="en-US" sz="2900" b="1" dirty="0" smtClean="0"/>
              <a:t> </a:t>
            </a:r>
            <a:r>
              <a:rPr lang="en-US" sz="2900" b="1" dirty="0"/>
              <a:t>2h-cycle/900C/air </a:t>
            </a:r>
            <a:r>
              <a:rPr lang="el-GR" sz="2900" b="1" dirty="0" smtClean="0"/>
              <a:t>και</a:t>
            </a:r>
            <a:r>
              <a:rPr lang="en-US" sz="2900" b="1" dirty="0" smtClean="0"/>
              <a:t> 1h-cycle/900C/air</a:t>
            </a:r>
            <a:r>
              <a:rPr lang="el-GR" sz="2900" b="1" dirty="0" smtClean="0"/>
              <a:t>.</a:t>
            </a:r>
            <a:r>
              <a:rPr lang="en-US" sz="2900" b="1" dirty="0" smtClean="0"/>
              <a:t>  </a:t>
            </a:r>
            <a:r>
              <a:rPr lang="el-GR" sz="2900" b="1" dirty="0" smtClean="0"/>
              <a:t>Τα δείγματα υπέστησαν </a:t>
            </a:r>
            <a:r>
              <a:rPr lang="en-US" sz="2900" b="1" dirty="0" err="1" smtClean="0"/>
              <a:t>preoxidation</a:t>
            </a:r>
            <a:r>
              <a:rPr lang="el-GR" sz="2900" b="1" dirty="0" smtClean="0"/>
              <a:t>, προκειμένου να διαμορφωθεί στρώμα </a:t>
            </a:r>
            <a:r>
              <a:rPr lang="el-GR" sz="2900" b="1" dirty="0" err="1" smtClean="0"/>
              <a:t>αλούμινας</a:t>
            </a:r>
            <a:r>
              <a:rPr lang="el-GR" sz="2900" b="1" dirty="0" smtClean="0"/>
              <a:t> στην επιφάνεια.</a:t>
            </a:r>
            <a:endParaRPr lang="en-US" sz="2900" b="1" dirty="0"/>
          </a:p>
          <a:p>
            <a:pPr marL="0" indent="0">
              <a:buNone/>
            </a:pPr>
            <a:endParaRPr lang="en-US" sz="2900" b="1" dirty="0"/>
          </a:p>
          <a:p>
            <a:r>
              <a:rPr lang="el-GR" sz="2900" b="1" dirty="0" smtClean="0"/>
              <a:t>ΑΠΟΤΕΛΕΣΜΑΤΑ</a:t>
            </a:r>
            <a:r>
              <a:rPr lang="en-US" sz="2900" b="1" dirty="0" smtClean="0"/>
              <a:t>: </a:t>
            </a:r>
            <a:r>
              <a:rPr lang="el-GR" sz="2900" b="1" dirty="0" smtClean="0"/>
              <a:t>Κατά τη διάρκεια της ισοθερμικής οξείδωσης στους 900</a:t>
            </a:r>
            <a:r>
              <a:rPr lang="en-US" sz="2900" b="1" dirty="0" smtClean="0"/>
              <a:t>C </a:t>
            </a:r>
            <a:r>
              <a:rPr lang="el-GR" sz="2900" b="1" dirty="0" smtClean="0"/>
              <a:t>για χρόνους </a:t>
            </a:r>
            <a:r>
              <a:rPr lang="en-US" sz="2900" b="1" dirty="0" smtClean="0"/>
              <a:t> 1, 12, 120</a:t>
            </a:r>
            <a:r>
              <a:rPr lang="en-US" sz="2900" b="1" dirty="0"/>
              <a:t>, 250, 500, 1000h. </a:t>
            </a:r>
            <a:r>
              <a:rPr lang="el-GR" sz="2900" b="1" dirty="0" smtClean="0"/>
              <a:t>Σε όλες τις περιπτώσεις διαμορφώθηκε στρώμα </a:t>
            </a:r>
            <a:r>
              <a:rPr lang="el-GR" sz="2900" b="1" dirty="0" err="1" smtClean="0"/>
              <a:t>αλούμινας</a:t>
            </a:r>
            <a:r>
              <a:rPr lang="el-GR" sz="2900" b="1" dirty="0" smtClean="0"/>
              <a:t>. Το στρώμα </a:t>
            </a:r>
            <a:r>
              <a:rPr lang="el-GR" sz="2900" b="1" dirty="0" err="1" smtClean="0"/>
              <a:t>αλούμινας</a:t>
            </a:r>
            <a:r>
              <a:rPr lang="el-GR" sz="2900" b="1" dirty="0" smtClean="0"/>
              <a:t> δρα ως φράγμα διάχυσης και για μεγαλύτερους χρόνους οξείδωσης στου 900</a:t>
            </a:r>
            <a:r>
              <a:rPr lang="en-US" sz="2900" b="1" dirty="0" smtClean="0"/>
              <a:t>C </a:t>
            </a:r>
            <a:r>
              <a:rPr lang="el-GR" sz="2900" b="1" dirty="0" smtClean="0"/>
              <a:t>και παρουσίασε αξιοσημείωτη μείωση του φθορίου στην επιφάνεια. Το</a:t>
            </a:r>
            <a:r>
              <a:rPr lang="en-US" sz="2900" b="1" dirty="0" smtClean="0"/>
              <a:t> </a:t>
            </a:r>
            <a:r>
              <a:rPr lang="en-US" sz="2900" b="1" dirty="0"/>
              <a:t>fluorine effect </a:t>
            </a:r>
            <a:r>
              <a:rPr lang="el-GR" sz="2900" b="1" dirty="0" smtClean="0"/>
              <a:t>συνδέεται με την παρουσία μιας «δεξαμενής» φθορίου στην </a:t>
            </a:r>
            <a:r>
              <a:rPr lang="el-GR" sz="2900" b="1" dirty="0" err="1" smtClean="0"/>
              <a:t>διεπιφάνεια</a:t>
            </a:r>
            <a:r>
              <a:rPr lang="el-GR" sz="2900" b="1" dirty="0" smtClean="0"/>
              <a:t> μετάλλου/οξειδίου.</a:t>
            </a:r>
            <a:endParaRPr lang="en-US" sz="2900" b="1" dirty="0"/>
          </a:p>
          <a:p>
            <a:r>
              <a:rPr lang="el-GR" sz="2900" b="1" dirty="0" smtClean="0"/>
              <a:t>Ακόμη και στην περίπτωση της γρήγορης κυκλικής οξείδωσης, διαμορφώθηκε προστατευτικό στρώμα </a:t>
            </a:r>
            <a:r>
              <a:rPr lang="el-GR" sz="2900" b="1" dirty="0" err="1" smtClean="0"/>
              <a:t>αλούμινας</a:t>
            </a:r>
            <a:r>
              <a:rPr lang="el-GR" sz="2900" b="1" dirty="0"/>
              <a:t> </a:t>
            </a:r>
            <a:r>
              <a:rPr lang="el-GR" sz="2900" b="1" dirty="0" smtClean="0"/>
              <a:t>στην επιφάνεια.</a:t>
            </a:r>
            <a:endParaRPr lang="en-US" sz="2900" b="1" dirty="0"/>
          </a:p>
          <a:p>
            <a:r>
              <a:rPr lang="el-GR" sz="2900" b="1" dirty="0" smtClean="0"/>
              <a:t>Το κύριο ποσοστό του φθορίου χάθηκε κατά τη διάρκεια της θέρμανσης του </a:t>
            </a:r>
            <a:r>
              <a:rPr lang="en-US" sz="2900" b="1" dirty="0" err="1" smtClean="0"/>
              <a:t>TiAl</a:t>
            </a:r>
            <a:r>
              <a:rPr lang="en-US" sz="2900" b="1" dirty="0" smtClean="0"/>
              <a:t> </a:t>
            </a:r>
            <a:r>
              <a:rPr lang="el-GR" sz="2900" b="1" dirty="0" smtClean="0"/>
              <a:t>και κατά τις πρώτες ώρες της οξείδωσης στους </a:t>
            </a:r>
            <a:r>
              <a:rPr lang="en-US" sz="2900" b="1" dirty="0" smtClean="0"/>
              <a:t>900C</a:t>
            </a:r>
            <a:r>
              <a:rPr lang="en-US" sz="2900" b="1" dirty="0"/>
              <a:t>.</a:t>
            </a:r>
          </a:p>
          <a:p>
            <a:pPr marL="0" indent="0">
              <a:buNone/>
            </a:pPr>
            <a:endParaRPr lang="en-US" baseline="30000" dirty="0"/>
          </a:p>
          <a:p>
            <a:endParaRPr lang="el-GR" dirty="0"/>
          </a:p>
        </p:txBody>
      </p:sp>
    </p:spTree>
    <p:extLst>
      <p:ext uri="{BB962C8B-B14F-4D97-AF65-F5344CB8AC3E}">
        <p14:creationId xmlns:p14="http://schemas.microsoft.com/office/powerpoint/2010/main" xmlns="" val="1182607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82315"/>
          </a:xfrm>
        </p:spPr>
        <p:txBody>
          <a:bodyPr>
            <a:normAutofit/>
          </a:bodyPr>
          <a:lstStyle/>
          <a:p>
            <a:r>
              <a:rPr lang="el-GR" sz="2900" dirty="0"/>
              <a:t>ΕΠΙΚΑΛΥΨΕΙΣ ΓΙΑ ΠΡΟΣΤΑΣΙΑ ΑΠΌ </a:t>
            </a:r>
            <a:r>
              <a:rPr lang="el-GR" sz="2900" dirty="0" smtClean="0"/>
              <a:t>ΤΗΝ ΦΘΟΡΑ</a:t>
            </a:r>
            <a:endParaRPr lang="el-GR" sz="2900" dirty="0"/>
          </a:p>
        </p:txBody>
      </p:sp>
      <p:sp>
        <p:nvSpPr>
          <p:cNvPr id="3" name="Content Placeholder 2"/>
          <p:cNvSpPr>
            <a:spLocks noGrp="1"/>
          </p:cNvSpPr>
          <p:nvPr>
            <p:ph idx="1"/>
          </p:nvPr>
        </p:nvSpPr>
        <p:spPr>
          <a:xfrm>
            <a:off x="395536" y="1052736"/>
            <a:ext cx="8229600" cy="5328592"/>
          </a:xfrm>
        </p:spPr>
        <p:txBody>
          <a:bodyPr>
            <a:normAutofit/>
          </a:bodyPr>
          <a:lstStyle/>
          <a:p>
            <a:r>
              <a:rPr lang="el-GR" sz="1400" b="1" dirty="0" smtClean="0"/>
              <a:t>ΤΙΤΛΟΣ</a:t>
            </a:r>
            <a:r>
              <a:rPr lang="en-US" sz="1400" b="1" dirty="0" smtClean="0"/>
              <a:t>: </a:t>
            </a:r>
            <a:r>
              <a:rPr lang="en-US" sz="1400" b="1" dirty="0"/>
              <a:t>Laser </a:t>
            </a:r>
            <a:r>
              <a:rPr lang="en-US" sz="1400" b="1" dirty="0" err="1" smtClean="0"/>
              <a:t>boronising</a:t>
            </a:r>
            <a:r>
              <a:rPr lang="el-GR" sz="1400" b="1" dirty="0" smtClean="0"/>
              <a:t> κραμάτων τιτανίου</a:t>
            </a:r>
            <a:r>
              <a:rPr lang="en-US" sz="1400" b="1" dirty="0" smtClean="0"/>
              <a:t> </a:t>
            </a:r>
            <a:r>
              <a:rPr lang="en-US" sz="1400" b="1" dirty="0"/>
              <a:t>(M)</a:t>
            </a:r>
          </a:p>
          <a:p>
            <a:pPr marL="0" indent="0">
              <a:buNone/>
            </a:pPr>
            <a:endParaRPr lang="el-GR" sz="1400" b="1" dirty="0"/>
          </a:p>
          <a:p>
            <a:pPr marL="0" indent="0">
              <a:buNone/>
            </a:pPr>
            <a:endParaRPr lang="en-US" sz="1400" b="1" dirty="0"/>
          </a:p>
          <a:p>
            <a:r>
              <a:rPr lang="el-GR" sz="1400" b="1" dirty="0" smtClean="0"/>
              <a:t>ΥΠΟΣΤΡΩΜΑ</a:t>
            </a:r>
            <a:r>
              <a:rPr lang="en-US" sz="1400" b="1" dirty="0" smtClean="0"/>
              <a:t>: </a:t>
            </a:r>
            <a:r>
              <a:rPr lang="en-US" sz="1400" b="1" dirty="0"/>
              <a:t>Ti-6Al-4V, Ti-4Al-2Sn-4Mo </a:t>
            </a:r>
            <a:endParaRPr lang="el-GR" sz="1400" b="1" dirty="0" smtClean="0"/>
          </a:p>
          <a:p>
            <a:pPr marL="0" indent="0">
              <a:buNone/>
            </a:pPr>
            <a:r>
              <a:rPr lang="el-GR" sz="1400" b="1" dirty="0" smtClean="0"/>
              <a:t>         και τιτάνιο με καθαρότητα βαθμού 4.</a:t>
            </a:r>
            <a:endParaRPr lang="en-US" sz="1400" b="1" dirty="0"/>
          </a:p>
          <a:p>
            <a:endParaRPr lang="el-GR" sz="1400" b="1" dirty="0" smtClean="0"/>
          </a:p>
          <a:p>
            <a:endParaRPr lang="en-US" sz="1400" b="1" dirty="0"/>
          </a:p>
          <a:p>
            <a:r>
              <a:rPr lang="el-GR" sz="1400" b="1" dirty="0" smtClean="0"/>
              <a:t>ΕΠΙΚΑΛΥΨΗ</a:t>
            </a:r>
            <a:r>
              <a:rPr lang="en-US" sz="1400" b="1" dirty="0" smtClean="0"/>
              <a:t>:</a:t>
            </a:r>
            <a:r>
              <a:rPr lang="el-GR" sz="1400" b="1" dirty="0" smtClean="0"/>
              <a:t> Το</a:t>
            </a:r>
            <a:r>
              <a:rPr lang="en-US" sz="1400" b="1" dirty="0" smtClean="0"/>
              <a:t> </a:t>
            </a:r>
            <a:r>
              <a:rPr lang="en-US" sz="1400" b="1" dirty="0"/>
              <a:t>l</a:t>
            </a:r>
            <a:r>
              <a:rPr lang="en-US" sz="1400" b="1" dirty="0" smtClean="0"/>
              <a:t>aser </a:t>
            </a:r>
            <a:r>
              <a:rPr lang="el-GR" sz="1400" b="1" dirty="0" smtClean="0"/>
              <a:t>λιώνει την επιφάνεια του κράματος τιτανίου</a:t>
            </a:r>
            <a:r>
              <a:rPr lang="en-US" sz="1400" b="1" dirty="0" smtClean="0"/>
              <a:t> </a:t>
            </a:r>
            <a:r>
              <a:rPr lang="el-GR" sz="1400" b="1" dirty="0" smtClean="0"/>
              <a:t>και οι πούδρες που περιέχουν βόριο, «ψεκάζονται»</a:t>
            </a:r>
            <a:r>
              <a:rPr lang="en-US" sz="1400" b="1" dirty="0" smtClean="0"/>
              <a:t> </a:t>
            </a:r>
            <a:r>
              <a:rPr lang="el-GR" sz="1400" b="1" dirty="0" smtClean="0"/>
              <a:t>στην επιφάνεια των δειγμάτων. Οι πούδρες εναποτίθενται στην επιφάνεια του μετάλλου είτε πριν (</a:t>
            </a:r>
            <a:r>
              <a:rPr lang="en-US" sz="1400" b="1" dirty="0" smtClean="0"/>
              <a:t>pre-deposition)</a:t>
            </a:r>
            <a:r>
              <a:rPr lang="el-GR" sz="1400" b="1" dirty="0" smtClean="0"/>
              <a:t> είτε κατά τη διάρκεια</a:t>
            </a:r>
            <a:r>
              <a:rPr lang="en-US" sz="1400" b="1" dirty="0" smtClean="0"/>
              <a:t> (co-deposition)</a:t>
            </a:r>
            <a:r>
              <a:rPr lang="el-GR" sz="1400" b="1" dirty="0" smtClean="0"/>
              <a:t> της επεξεργασίας με το </a:t>
            </a:r>
            <a:r>
              <a:rPr lang="en-US" sz="1400" b="1" dirty="0" smtClean="0"/>
              <a:t>laser.</a:t>
            </a:r>
            <a:r>
              <a:rPr lang="el-GR" sz="1400" b="1" dirty="0" smtClean="0"/>
              <a:t> </a:t>
            </a:r>
            <a:r>
              <a:rPr lang="en-US" sz="1400" b="1" dirty="0" smtClean="0"/>
              <a:t>O</a:t>
            </a:r>
            <a:r>
              <a:rPr lang="el-GR" sz="1400" b="1" dirty="0" smtClean="0"/>
              <a:t>ι πούδρες που περιέχουν βόριο είναι</a:t>
            </a:r>
            <a:r>
              <a:rPr lang="en-US" sz="1400" b="1" dirty="0" smtClean="0"/>
              <a:t> o</a:t>
            </a:r>
            <a:r>
              <a:rPr lang="el-GR" sz="1400" b="1" dirty="0" smtClean="0"/>
              <a:t>ι</a:t>
            </a:r>
            <a:r>
              <a:rPr lang="en-US" sz="1400" b="1" dirty="0" smtClean="0"/>
              <a:t>:(</a:t>
            </a:r>
            <a:r>
              <a:rPr lang="en-US" sz="1400" b="1" dirty="0"/>
              <a:t>B, B4C, TiB2, </a:t>
            </a:r>
            <a:r>
              <a:rPr lang="en-US" sz="1400" b="1" dirty="0" err="1"/>
              <a:t>MoB</a:t>
            </a:r>
            <a:r>
              <a:rPr lang="en-US" sz="1400" b="1" dirty="0"/>
              <a:t>, MoB2, W2B5</a:t>
            </a:r>
            <a:r>
              <a:rPr lang="en-US" sz="1400" b="1" dirty="0" smtClean="0"/>
              <a:t>).</a:t>
            </a:r>
            <a:endParaRPr lang="el-GR" sz="1400" b="1" dirty="0" smtClean="0"/>
          </a:p>
          <a:p>
            <a:endParaRPr lang="el-GR" sz="1400" b="1" dirty="0" smtClean="0"/>
          </a:p>
          <a:p>
            <a:endParaRPr lang="en-US" sz="1400" b="1" dirty="0"/>
          </a:p>
          <a:p>
            <a:r>
              <a:rPr lang="el-GR" sz="1400" b="1" dirty="0" smtClean="0"/>
              <a:t>ΑΠΟΤΕΛΕΣΜΑΤΑ</a:t>
            </a:r>
            <a:r>
              <a:rPr lang="en-US" sz="1400" b="1" dirty="0" smtClean="0"/>
              <a:t>: </a:t>
            </a:r>
            <a:r>
              <a:rPr lang="el-GR" sz="1400" b="1" dirty="0" smtClean="0"/>
              <a:t>Η μεγαλύτερη αύξηση σκληρότητας επετεύχθη με την </a:t>
            </a:r>
            <a:r>
              <a:rPr lang="en-US" sz="1400" b="1" dirty="0" smtClean="0"/>
              <a:t>co-deposition</a:t>
            </a:r>
            <a:r>
              <a:rPr lang="el-GR" sz="1400" b="1" dirty="0" smtClean="0"/>
              <a:t> της πούδρας</a:t>
            </a:r>
            <a:r>
              <a:rPr lang="en-US" sz="1400" b="1" dirty="0" smtClean="0"/>
              <a:t> </a:t>
            </a:r>
            <a:r>
              <a:rPr lang="en-US" sz="1400" b="1" dirty="0">
                <a:solidFill>
                  <a:srgbClr val="FF0000"/>
                </a:solidFill>
              </a:rPr>
              <a:t>TiB2</a:t>
            </a:r>
            <a:r>
              <a:rPr lang="en-US" sz="1400" b="1" dirty="0"/>
              <a:t> </a:t>
            </a:r>
            <a:r>
              <a:rPr lang="el-GR" sz="1400" b="1" dirty="0" smtClean="0"/>
              <a:t>στο κράμα </a:t>
            </a:r>
            <a:r>
              <a:rPr lang="en-US" sz="1400" b="1" dirty="0" smtClean="0"/>
              <a:t>Ti-4Al-2SN-4Mo.</a:t>
            </a:r>
            <a:endParaRPr lang="en-US" sz="1400" b="1" dirty="0"/>
          </a:p>
          <a:p>
            <a:r>
              <a:rPr lang="el-GR" sz="1400" b="1" dirty="0" smtClean="0"/>
              <a:t>Η θερμική επεξεργασία όχι μόνο δεν αύξησε τη θερμική σταθερότητα των επικαλύψεων, αλλά προκάλεσε μείωση της σκληρότητας από την επιφάνεια προς τον «πυρήνα».</a:t>
            </a:r>
          </a:p>
          <a:p>
            <a:r>
              <a:rPr lang="el-GR" sz="1400" b="1" dirty="0" smtClean="0"/>
              <a:t>Η </a:t>
            </a:r>
            <a:r>
              <a:rPr lang="en-US" sz="1400" b="1" dirty="0" smtClean="0"/>
              <a:t>co-deposition</a:t>
            </a:r>
            <a:r>
              <a:rPr lang="el-GR" sz="1400" b="1" dirty="0" smtClean="0"/>
              <a:t> του Τ</a:t>
            </a:r>
            <a:r>
              <a:rPr lang="en-US" sz="1400" b="1" dirty="0" smtClean="0"/>
              <a:t>iB2 </a:t>
            </a:r>
            <a:r>
              <a:rPr lang="el-GR" sz="1400" b="1" dirty="0" smtClean="0"/>
              <a:t>«επιτρέπει» την παραγωγή επικαλύψεων με μεγάλη σκληρότητα.</a:t>
            </a:r>
            <a:r>
              <a:rPr lang="en-US" sz="1400" b="1" dirty="0" smtClean="0"/>
              <a:t> </a:t>
            </a:r>
            <a:r>
              <a:rPr lang="el-GR" sz="1400" b="1" dirty="0" smtClean="0"/>
              <a:t>Η τραχύτητα και η ομοιογένεια των δειγμάτων, δεν ήταν πλήρως ικανοποιητική, πρέπει να αναβαθμιστεί με τροποποίηση του συστήματος μεταφοράς της πούδρας και της ικανότητας ροής των συστατικών του κράματος. Επιπροσθέτως, η αποδοτικότητα της μεθόδου μπορεί να αυξηθεί με επεξεργασία κραμάτων τιτανίου, τα οποία έχουν την κατάλληλη χημική σύνθεση.</a:t>
            </a:r>
            <a:endParaRPr lang="el-GR" sz="1400" b="1" dirty="0"/>
          </a:p>
        </p:txBody>
      </p:sp>
      <p:pic>
        <p:nvPicPr>
          <p:cNvPr id="4" name="Εικόνα 7"/>
          <p:cNvPicPr/>
          <p:nvPr/>
        </p:nvPicPr>
        <p:blipFill>
          <a:blip r:embed="rId2" cstate="print"/>
          <a:srcRect/>
          <a:stretch>
            <a:fillRect/>
          </a:stretch>
        </p:blipFill>
        <p:spPr bwMode="auto">
          <a:xfrm>
            <a:off x="4932040" y="908720"/>
            <a:ext cx="3733420" cy="1444377"/>
          </a:xfrm>
          <a:prstGeom prst="rect">
            <a:avLst/>
          </a:prstGeom>
          <a:noFill/>
          <a:ln w="9525">
            <a:noFill/>
            <a:miter lim="800000"/>
            <a:headEnd/>
            <a:tailEnd/>
          </a:ln>
        </p:spPr>
      </p:pic>
    </p:spTree>
    <p:extLst>
      <p:ext uri="{BB962C8B-B14F-4D97-AF65-F5344CB8AC3E}">
        <p14:creationId xmlns:p14="http://schemas.microsoft.com/office/powerpoint/2010/main" xmlns="" val="3943032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el-GR" sz="2900" dirty="0"/>
              <a:t>ΕΠΙΚΑΛΥΨΕΙΣ ΓΙΑ ΠΡΟΣΤΑΣΙΑ ΑΠΌ ΤΗΝ ΦΘΟΡΑ</a:t>
            </a:r>
          </a:p>
        </p:txBody>
      </p:sp>
      <p:sp>
        <p:nvSpPr>
          <p:cNvPr id="3" name="Content Placeholder 2"/>
          <p:cNvSpPr>
            <a:spLocks noGrp="1"/>
          </p:cNvSpPr>
          <p:nvPr>
            <p:ph idx="1"/>
          </p:nvPr>
        </p:nvSpPr>
        <p:spPr>
          <a:xfrm>
            <a:off x="467544" y="1268760"/>
            <a:ext cx="8229600" cy="4896544"/>
          </a:xfrm>
        </p:spPr>
        <p:txBody>
          <a:bodyPr>
            <a:normAutofit fontScale="47500" lnSpcReduction="20000"/>
          </a:bodyPr>
          <a:lstStyle/>
          <a:p>
            <a:r>
              <a:rPr lang="el-GR" sz="2900" b="1" dirty="0" smtClean="0"/>
              <a:t>ΤΙΤΛΟΣ</a:t>
            </a:r>
            <a:r>
              <a:rPr lang="en-US" sz="2900" b="1" dirty="0" smtClean="0"/>
              <a:t>: </a:t>
            </a:r>
            <a:r>
              <a:rPr lang="el-GR" sz="2900" b="1" dirty="0" smtClean="0"/>
              <a:t>Βελτίωση της αντίστασης σε φθορά του κράματος αλουμινίου με </a:t>
            </a:r>
            <a:r>
              <a:rPr lang="en-US" sz="2900" b="1" dirty="0" smtClean="0"/>
              <a:t>boron nitride</a:t>
            </a:r>
            <a:r>
              <a:rPr lang="el-GR" sz="2900" b="1" dirty="0" smtClean="0"/>
              <a:t>, χρησιμοποιώντας ακτινοβολία δέσμης ηλεκτρονίων</a:t>
            </a:r>
            <a:r>
              <a:rPr lang="en-US" sz="2900" b="1" dirty="0" smtClean="0"/>
              <a:t> </a:t>
            </a:r>
            <a:r>
              <a:rPr lang="en-US" sz="2900" b="1" dirty="0"/>
              <a:t>(</a:t>
            </a:r>
            <a:r>
              <a:rPr lang="el-GR" sz="2900" b="1" dirty="0"/>
              <a:t>Λ)</a:t>
            </a:r>
            <a:endParaRPr lang="en-US" sz="2900" b="1" dirty="0"/>
          </a:p>
          <a:p>
            <a:endParaRPr lang="el-GR" sz="2900" b="1" dirty="0" smtClean="0"/>
          </a:p>
          <a:p>
            <a:endParaRPr lang="en-US" sz="2900" b="1" dirty="0"/>
          </a:p>
          <a:p>
            <a:r>
              <a:rPr lang="el-GR" sz="2900" b="1" dirty="0" smtClean="0"/>
              <a:t>ΥΠΟΣΤΡΩΜΑ</a:t>
            </a:r>
            <a:r>
              <a:rPr lang="en-US" sz="2900" b="1" dirty="0" smtClean="0"/>
              <a:t>: </a:t>
            </a:r>
            <a:r>
              <a:rPr lang="el-GR" sz="2900" b="1" dirty="0" smtClean="0"/>
              <a:t>Καθαρό τιτάνιο</a:t>
            </a:r>
          </a:p>
          <a:p>
            <a:endParaRPr lang="el-GR" sz="2900" b="1" dirty="0" smtClean="0"/>
          </a:p>
          <a:p>
            <a:endParaRPr lang="en-US" sz="2900" b="1" dirty="0"/>
          </a:p>
          <a:p>
            <a:r>
              <a:rPr lang="el-GR" sz="2900" b="1" dirty="0" smtClean="0"/>
              <a:t>ΕΠΙΚΑΛΥΨΗ</a:t>
            </a:r>
            <a:r>
              <a:rPr lang="en-US" sz="2900" b="1" dirty="0" smtClean="0"/>
              <a:t>: </a:t>
            </a:r>
            <a:r>
              <a:rPr lang="el-GR" sz="2900" b="1" dirty="0" smtClean="0"/>
              <a:t>Πούδρα </a:t>
            </a:r>
            <a:r>
              <a:rPr lang="en-US" sz="2900" b="1" dirty="0" smtClean="0">
                <a:solidFill>
                  <a:srgbClr val="FF0000"/>
                </a:solidFill>
              </a:rPr>
              <a:t>Al8Si20BN</a:t>
            </a:r>
            <a:r>
              <a:rPr lang="el-GR" sz="2900" b="1" dirty="0" smtClean="0"/>
              <a:t>.</a:t>
            </a:r>
            <a:r>
              <a:rPr lang="en-US" sz="2900" b="1" dirty="0" smtClean="0"/>
              <a:t> </a:t>
            </a:r>
            <a:r>
              <a:rPr lang="el-GR" sz="2900" b="1" dirty="0" smtClean="0"/>
              <a:t>Η δέσμη ηλεκτρονίων εστιάστηκε στην επιφάνεια του δείγματος και ταλαντωνόταν με έκταση 16</a:t>
            </a:r>
            <a:r>
              <a:rPr lang="en-US" sz="2900" b="1" dirty="0" smtClean="0"/>
              <a:t>mm</a:t>
            </a:r>
            <a:r>
              <a:rPr lang="el-GR" sz="2900" b="1" dirty="0" smtClean="0"/>
              <a:t>, ώστε να επιτευχθεί πάχος επικάλυψης</a:t>
            </a:r>
            <a:r>
              <a:rPr lang="en-US" sz="2900" b="1" dirty="0" smtClean="0"/>
              <a:t> </a:t>
            </a:r>
            <a:r>
              <a:rPr lang="en-US" sz="2900" b="1" dirty="0"/>
              <a:t>100-150</a:t>
            </a:r>
            <a:r>
              <a:rPr lang="el-GR" sz="2900" b="1" dirty="0"/>
              <a:t>μ</a:t>
            </a:r>
            <a:r>
              <a:rPr lang="en-US" sz="2900" b="1" dirty="0" smtClean="0"/>
              <a:t>m.</a:t>
            </a:r>
            <a:endParaRPr lang="en-US" sz="2900" b="1" dirty="0"/>
          </a:p>
          <a:p>
            <a:pPr marL="0" indent="0">
              <a:buNone/>
            </a:pPr>
            <a:endParaRPr lang="en-US" sz="2900" b="1" dirty="0"/>
          </a:p>
          <a:p>
            <a:r>
              <a:rPr lang="el-GR" sz="2900" b="1" dirty="0" smtClean="0"/>
              <a:t>ΤΕΣΤ ΦΘΟΡΑΣ ΟΛΙΣΘΗΣΗΣ</a:t>
            </a:r>
            <a:r>
              <a:rPr lang="en-US" sz="2900" b="1" dirty="0" smtClean="0"/>
              <a:t>: </a:t>
            </a:r>
            <a:r>
              <a:rPr lang="el-GR" sz="2900" b="1" dirty="0" smtClean="0"/>
              <a:t>Μια μέθοδος με</a:t>
            </a:r>
            <a:r>
              <a:rPr lang="en-US" sz="2900" b="1" dirty="0" smtClean="0"/>
              <a:t> pin-on-disk</a:t>
            </a:r>
            <a:r>
              <a:rPr lang="el-GR" sz="2900" b="1" dirty="0" smtClean="0"/>
              <a:t>. Εφαρμόστηκε φορτίο και μετρήθηκε το βάθος του κάθε ίχνους. </a:t>
            </a:r>
          </a:p>
          <a:p>
            <a:pPr marL="0" indent="0">
              <a:buNone/>
            </a:pPr>
            <a:endParaRPr lang="en-US" sz="2900" b="1" dirty="0"/>
          </a:p>
          <a:p>
            <a:r>
              <a:rPr lang="el-GR" sz="2900" b="1" dirty="0" smtClean="0"/>
              <a:t>ΤΕΣΤ ΔΙΑΒΡΩΣΗΣ</a:t>
            </a:r>
            <a:r>
              <a:rPr lang="en-US" sz="2900" b="1" dirty="0" smtClean="0"/>
              <a:t>: </a:t>
            </a:r>
            <a:r>
              <a:rPr lang="el-GR" sz="2900" b="1" dirty="0" smtClean="0"/>
              <a:t>Η συμπεριφορά σε διάβρωση του υλικού, μετρήθηκε με ηλεκτροχημική μέθοδο. Τα δείγματα τοποθετήθηκαν σε διάλυμα</a:t>
            </a:r>
            <a:r>
              <a:rPr lang="en-US" sz="2900" b="1" dirty="0"/>
              <a:t> 1M </a:t>
            </a:r>
            <a:r>
              <a:rPr lang="en-US" sz="2900" b="1" dirty="0" smtClean="0"/>
              <a:t>H2SO4</a:t>
            </a:r>
            <a:r>
              <a:rPr lang="el-GR" sz="2900" b="1" dirty="0" smtClean="0"/>
              <a:t>, όπου υπάρχουν τρία ηλεκτρόδια, και το δυναμικό του συγκρίθηκε με ένα κορεσμένο ηλεκτρόδιο</a:t>
            </a:r>
            <a:r>
              <a:rPr lang="en-US" sz="2900" b="1" dirty="0" smtClean="0"/>
              <a:t> </a:t>
            </a:r>
            <a:r>
              <a:rPr lang="el-GR" sz="2900" b="1" dirty="0" smtClean="0"/>
              <a:t>υποχλωριούχου ψευδαργύρου(</a:t>
            </a:r>
            <a:r>
              <a:rPr lang="en-US" sz="2900" b="1" dirty="0" smtClean="0"/>
              <a:t>calomel).</a:t>
            </a:r>
            <a:endParaRPr lang="en-US" sz="2900" b="1" dirty="0"/>
          </a:p>
          <a:p>
            <a:endParaRPr lang="en-US" sz="2900" b="1" dirty="0"/>
          </a:p>
          <a:p>
            <a:r>
              <a:rPr lang="en-US" sz="2900" b="1" dirty="0" smtClean="0"/>
              <a:t>A</a:t>
            </a:r>
            <a:r>
              <a:rPr lang="el-GR" sz="2900" b="1" dirty="0" smtClean="0"/>
              <a:t>ΠΟΤΕΛΕΣΜΑΤΑ</a:t>
            </a:r>
            <a:r>
              <a:rPr lang="en-US" sz="2900" b="1" dirty="0" smtClean="0"/>
              <a:t>:</a:t>
            </a:r>
            <a:r>
              <a:rPr lang="el-GR" sz="2900" b="1" dirty="0" smtClean="0"/>
              <a:t> Η αύξηση της αντίστασης σε φθορά ολίσθησης, οφείλεται στη διαμόρφωση της σκληρής φάσης </a:t>
            </a:r>
            <a:r>
              <a:rPr lang="en-US" sz="2900" b="1" dirty="0" smtClean="0">
                <a:solidFill>
                  <a:srgbClr val="FF0000"/>
                </a:solidFill>
              </a:rPr>
              <a:t>Ti3B4</a:t>
            </a:r>
            <a:r>
              <a:rPr lang="en-US" sz="2900" b="1" dirty="0" smtClean="0"/>
              <a:t> , </a:t>
            </a:r>
            <a:r>
              <a:rPr lang="el-GR" sz="2900" b="1" dirty="0" smtClean="0"/>
              <a:t>επειδή το βόριο αντιδρά πιο γρήγορα με το τιτάνιο, συγκριτικά με το άζωτο</a:t>
            </a:r>
            <a:r>
              <a:rPr lang="en-US" sz="2900" b="1" dirty="0" smtClean="0"/>
              <a:t> </a:t>
            </a:r>
            <a:r>
              <a:rPr lang="el-GR" sz="2900" b="1" dirty="0" smtClean="0"/>
              <a:t>και δημιουργεί αυτή τη σκληρή φάση, ενώ το άζωτο εξατμίζεται.</a:t>
            </a:r>
            <a:endParaRPr lang="en-US" sz="2900" b="1" dirty="0"/>
          </a:p>
          <a:p>
            <a:r>
              <a:rPr lang="el-GR" sz="2900" b="1" dirty="0" smtClean="0"/>
              <a:t>Αυτή η μέθοδος είναι μια λύση για αύξηση της αντίστασης σε φθορά ολίσθησης, χωρίς μεγάλη μείωση της αντίστασης σε διάβρωση.</a:t>
            </a:r>
            <a:endParaRPr lang="en-US" sz="2900" b="1" dirty="0"/>
          </a:p>
          <a:p>
            <a:endParaRPr lang="el-GR" dirty="0"/>
          </a:p>
        </p:txBody>
      </p:sp>
    </p:spTree>
    <p:extLst>
      <p:ext uri="{BB962C8B-B14F-4D97-AF65-F5344CB8AC3E}">
        <p14:creationId xmlns:p14="http://schemas.microsoft.com/office/powerpoint/2010/main" xmlns="" val="10968244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ΦΘΟΡΑ</a:t>
            </a:r>
          </a:p>
        </p:txBody>
      </p:sp>
      <p:sp>
        <p:nvSpPr>
          <p:cNvPr id="3" name="Content Placeholder 2"/>
          <p:cNvSpPr>
            <a:spLocks noGrp="1"/>
          </p:cNvSpPr>
          <p:nvPr>
            <p:ph idx="1"/>
          </p:nvPr>
        </p:nvSpPr>
        <p:spPr>
          <a:xfrm>
            <a:off x="467544" y="1124744"/>
            <a:ext cx="8229600" cy="5400600"/>
          </a:xfrm>
        </p:spPr>
        <p:txBody>
          <a:bodyPr>
            <a:normAutofit fontScale="47500" lnSpcReduction="20000"/>
          </a:bodyPr>
          <a:lstStyle/>
          <a:p>
            <a:r>
              <a:rPr lang="el-GR" sz="2900" b="1" dirty="0" smtClean="0"/>
              <a:t>ΤΙΤΛΟΣ</a:t>
            </a:r>
            <a:r>
              <a:rPr lang="en-US" sz="2900" b="1" dirty="0" smtClean="0"/>
              <a:t>:</a:t>
            </a:r>
            <a:r>
              <a:rPr lang="el-GR" sz="2900" b="1" dirty="0" smtClean="0"/>
              <a:t> Η </a:t>
            </a:r>
            <a:r>
              <a:rPr lang="el-GR" sz="2900" b="1" dirty="0" err="1" smtClean="0"/>
              <a:t>μικροδομή</a:t>
            </a:r>
            <a:r>
              <a:rPr lang="el-GR" sz="2900" b="1" dirty="0" smtClean="0"/>
              <a:t> και η συμπεριφορά σε τριβή και φθορά των επικαλύψεων σε υπόστρωμα τιτανίου με τη μέθοδο</a:t>
            </a:r>
            <a:r>
              <a:rPr lang="en-US" sz="2900" b="1" dirty="0" smtClean="0"/>
              <a:t> </a:t>
            </a:r>
            <a:r>
              <a:rPr lang="en-US" sz="2900" b="1" dirty="0"/>
              <a:t>laser </a:t>
            </a:r>
            <a:r>
              <a:rPr lang="en-US" sz="2900" b="1" dirty="0" err="1"/>
              <a:t>boronizing</a:t>
            </a:r>
            <a:r>
              <a:rPr lang="en-US" sz="2900" b="1" dirty="0"/>
              <a:t> </a:t>
            </a:r>
            <a:r>
              <a:rPr lang="en-US" sz="2900" b="1" dirty="0" smtClean="0"/>
              <a:t> </a:t>
            </a:r>
            <a:r>
              <a:rPr lang="en-US" sz="2900" b="1" dirty="0"/>
              <a:t>(N)</a:t>
            </a:r>
          </a:p>
          <a:p>
            <a:pPr marL="0" indent="0">
              <a:buNone/>
            </a:pPr>
            <a:endParaRPr lang="en-US" sz="2900" b="1" dirty="0"/>
          </a:p>
          <a:p>
            <a:r>
              <a:rPr lang="el-GR" sz="2900" b="1" dirty="0" smtClean="0"/>
              <a:t>ΥΠΟΣΤΡΩΜΑ</a:t>
            </a:r>
            <a:r>
              <a:rPr lang="en-US" sz="2900" b="1" dirty="0" smtClean="0"/>
              <a:t>: </a:t>
            </a:r>
            <a:r>
              <a:rPr lang="el-GR" sz="2900" b="1" dirty="0" smtClean="0"/>
              <a:t>Καθαρό</a:t>
            </a:r>
            <a:r>
              <a:rPr lang="en-US" sz="2900" b="1" dirty="0" smtClean="0"/>
              <a:t> </a:t>
            </a:r>
            <a:r>
              <a:rPr lang="en-US" sz="2900" b="1" dirty="0"/>
              <a:t>Ti</a:t>
            </a:r>
          </a:p>
          <a:p>
            <a:endParaRPr lang="el-GR" sz="2900" b="1" dirty="0" smtClean="0"/>
          </a:p>
          <a:p>
            <a:endParaRPr lang="en-US" sz="2900" b="1" dirty="0"/>
          </a:p>
          <a:p>
            <a:r>
              <a:rPr lang="el-GR" sz="2900" b="1" dirty="0" smtClean="0"/>
              <a:t>ΕΠΙΚΑΛΥΨΕΙΣ</a:t>
            </a:r>
            <a:r>
              <a:rPr lang="en-US" sz="2900" b="1" dirty="0" smtClean="0"/>
              <a:t>: </a:t>
            </a:r>
            <a:r>
              <a:rPr lang="el-GR" sz="2900" b="1" dirty="0" smtClean="0">
                <a:solidFill>
                  <a:srgbClr val="FF0000"/>
                </a:solidFill>
              </a:rPr>
              <a:t>Οι πούδρες</a:t>
            </a:r>
            <a:r>
              <a:rPr lang="en-US" sz="2900" b="1" dirty="0" smtClean="0">
                <a:solidFill>
                  <a:srgbClr val="FF0000"/>
                </a:solidFill>
              </a:rPr>
              <a:t> </a:t>
            </a:r>
            <a:r>
              <a:rPr lang="en-US" sz="2900" b="1" dirty="0">
                <a:solidFill>
                  <a:srgbClr val="FF0000"/>
                </a:solidFill>
              </a:rPr>
              <a:t>B</a:t>
            </a:r>
            <a:r>
              <a:rPr lang="en-US" sz="2900" b="1" dirty="0"/>
              <a:t>, BN, B4C </a:t>
            </a:r>
            <a:r>
              <a:rPr lang="el-GR" sz="2900" b="1" dirty="0" smtClean="0"/>
              <a:t>«ψεκάστηκαν» στα υποστρώματα και είχαν πάχος</a:t>
            </a:r>
            <a:r>
              <a:rPr lang="en-US" sz="2900" b="1" dirty="0" smtClean="0"/>
              <a:t> </a:t>
            </a:r>
            <a:r>
              <a:rPr lang="en-US" sz="2900" b="1" dirty="0"/>
              <a:t>400</a:t>
            </a:r>
            <a:r>
              <a:rPr lang="el-GR" sz="2900" b="1" dirty="0"/>
              <a:t>μ</a:t>
            </a:r>
            <a:r>
              <a:rPr lang="en-US" sz="2900" b="1" dirty="0"/>
              <a:t>m </a:t>
            </a:r>
            <a:r>
              <a:rPr lang="en-US" sz="2900" b="1" dirty="0" smtClean="0"/>
              <a:t>(</a:t>
            </a:r>
            <a:r>
              <a:rPr lang="el-GR" sz="2900" b="1" dirty="0" smtClean="0"/>
              <a:t>πούδρες </a:t>
            </a:r>
            <a:r>
              <a:rPr lang="en-US" sz="2900" b="1" dirty="0" smtClean="0"/>
              <a:t>B), </a:t>
            </a:r>
            <a:r>
              <a:rPr lang="en-US" sz="2900" b="1" dirty="0"/>
              <a:t>250</a:t>
            </a:r>
            <a:r>
              <a:rPr lang="el-GR" sz="2900" b="1" dirty="0"/>
              <a:t>μ</a:t>
            </a:r>
            <a:r>
              <a:rPr lang="en-US" sz="2900" b="1" dirty="0"/>
              <a:t>m </a:t>
            </a:r>
            <a:r>
              <a:rPr lang="en-US" sz="2900" b="1" dirty="0" smtClean="0"/>
              <a:t>(</a:t>
            </a:r>
            <a:r>
              <a:rPr lang="el-GR" sz="2900" b="1" dirty="0" smtClean="0"/>
              <a:t>πούδρες </a:t>
            </a:r>
            <a:r>
              <a:rPr lang="en-US" sz="2900" b="1" dirty="0" smtClean="0"/>
              <a:t>BN), </a:t>
            </a:r>
            <a:r>
              <a:rPr lang="en-US" sz="2900" b="1" dirty="0"/>
              <a:t>50</a:t>
            </a:r>
            <a:r>
              <a:rPr lang="el-GR" sz="2900" b="1" dirty="0"/>
              <a:t>μ</a:t>
            </a:r>
            <a:r>
              <a:rPr lang="en-US" sz="2900" b="1" dirty="0"/>
              <a:t>m </a:t>
            </a:r>
            <a:r>
              <a:rPr lang="en-US" sz="2900" b="1" dirty="0" smtClean="0"/>
              <a:t>(</a:t>
            </a:r>
            <a:r>
              <a:rPr lang="el-GR" sz="2900" b="1" dirty="0" smtClean="0"/>
              <a:t>πούδρες </a:t>
            </a:r>
            <a:r>
              <a:rPr lang="en-US" sz="2900" b="1" dirty="0" smtClean="0"/>
              <a:t>B4C). </a:t>
            </a:r>
            <a:r>
              <a:rPr lang="el-GR" sz="2900" b="1" dirty="0" smtClean="0"/>
              <a:t>Δείγμα</a:t>
            </a:r>
            <a:r>
              <a:rPr lang="en-US" sz="2900" b="1" dirty="0" smtClean="0"/>
              <a:t> </a:t>
            </a:r>
            <a:r>
              <a:rPr lang="en-US" sz="2900" b="1" dirty="0"/>
              <a:t>1:</a:t>
            </a:r>
            <a:r>
              <a:rPr lang="el-GR" sz="2900" b="1" dirty="0"/>
              <a:t> </a:t>
            </a:r>
            <a:r>
              <a:rPr lang="en-US" sz="2900" b="1" dirty="0"/>
              <a:t>pre-placed B, </a:t>
            </a:r>
            <a:r>
              <a:rPr lang="el-GR" sz="2900" b="1" dirty="0" smtClean="0"/>
              <a:t>δείγμα</a:t>
            </a:r>
            <a:r>
              <a:rPr lang="en-US" sz="2900" b="1" dirty="0" smtClean="0"/>
              <a:t> </a:t>
            </a:r>
            <a:r>
              <a:rPr lang="en-US" sz="2900" b="1" dirty="0"/>
              <a:t>2: pre-placed BN, </a:t>
            </a:r>
            <a:r>
              <a:rPr lang="el-GR" sz="2900" b="1" dirty="0" smtClean="0"/>
              <a:t>δείγμα</a:t>
            </a:r>
            <a:r>
              <a:rPr lang="en-US" sz="2900" b="1" dirty="0" smtClean="0"/>
              <a:t> </a:t>
            </a:r>
            <a:r>
              <a:rPr lang="en-US" sz="2900" b="1" dirty="0"/>
              <a:t>3: pre-placed B4C. </a:t>
            </a:r>
          </a:p>
          <a:p>
            <a:endParaRPr lang="el-GR" sz="2900" b="1" dirty="0" smtClean="0"/>
          </a:p>
          <a:p>
            <a:endParaRPr lang="en-US" sz="2900" b="1" dirty="0"/>
          </a:p>
          <a:p>
            <a:r>
              <a:rPr lang="el-GR" sz="2900" b="1" dirty="0" smtClean="0"/>
              <a:t>ΤΕΣΤ ΦΘΟΡΑΣ</a:t>
            </a:r>
            <a:r>
              <a:rPr lang="en-US" sz="2900" b="1" dirty="0" smtClean="0"/>
              <a:t>: </a:t>
            </a:r>
            <a:r>
              <a:rPr lang="en-US" sz="2900" b="1" dirty="0"/>
              <a:t>Reciprocating ball-on-disc UMT-2MT </a:t>
            </a:r>
            <a:r>
              <a:rPr lang="en-US" sz="2900" b="1" dirty="0" err="1"/>
              <a:t>tribometer</a:t>
            </a:r>
            <a:r>
              <a:rPr lang="en-US" sz="2900" b="1" dirty="0"/>
              <a:t>. </a:t>
            </a:r>
            <a:r>
              <a:rPr lang="el-GR" sz="2900" b="1" dirty="0" smtClean="0"/>
              <a:t>Χρησιμοποιήθηκαν ατσάλινες μπάλες </a:t>
            </a:r>
            <a:r>
              <a:rPr lang="en-US" sz="2900" b="1" dirty="0" smtClean="0"/>
              <a:t>AISI-52100 </a:t>
            </a:r>
            <a:r>
              <a:rPr lang="el-GR" sz="2900" b="1" dirty="0" smtClean="0"/>
              <a:t>με σκληρότητα</a:t>
            </a:r>
            <a:r>
              <a:rPr lang="en-US" sz="2900" b="1" dirty="0" smtClean="0"/>
              <a:t> </a:t>
            </a:r>
            <a:r>
              <a:rPr lang="en-US" sz="2900" b="1" dirty="0"/>
              <a:t>~</a:t>
            </a:r>
            <a:r>
              <a:rPr lang="en-US" sz="2900" b="1" dirty="0" smtClean="0"/>
              <a:t>700HV</a:t>
            </a:r>
            <a:r>
              <a:rPr lang="el-GR" sz="2900" b="1" dirty="0" smtClean="0"/>
              <a:t> και διάμετρο</a:t>
            </a:r>
            <a:r>
              <a:rPr lang="en-US" sz="2900" b="1" dirty="0" smtClean="0"/>
              <a:t> 6mm</a:t>
            </a:r>
            <a:r>
              <a:rPr lang="el-GR" sz="2900" b="1" dirty="0" smtClean="0"/>
              <a:t>.</a:t>
            </a:r>
            <a:endParaRPr lang="en-US" sz="2900" b="1" dirty="0"/>
          </a:p>
          <a:p>
            <a:endParaRPr lang="el-GR" sz="2900" b="1" dirty="0" smtClean="0"/>
          </a:p>
          <a:p>
            <a:endParaRPr lang="en-US" sz="2900" b="1" dirty="0"/>
          </a:p>
          <a:p>
            <a:r>
              <a:rPr lang="el-GR" sz="2900" b="1" dirty="0" smtClean="0"/>
              <a:t>ΑΠΟΤΕΛΕΣΜΑΤΑ</a:t>
            </a:r>
            <a:r>
              <a:rPr lang="en-US" sz="2900" b="1" dirty="0" smtClean="0"/>
              <a:t>: </a:t>
            </a:r>
            <a:r>
              <a:rPr lang="el-GR" sz="2900" b="1" dirty="0" smtClean="0"/>
              <a:t>Το δείγμα 1 παρουσίασε μεγαλύτερη </a:t>
            </a:r>
            <a:r>
              <a:rPr lang="el-GR" sz="2900" b="1" dirty="0" err="1" smtClean="0"/>
              <a:t>μικροσκληρότητα</a:t>
            </a:r>
            <a:r>
              <a:rPr lang="el-GR" sz="2900" b="1" dirty="0" smtClean="0"/>
              <a:t> κοντά στην επιφάνεια από ότι τα δείγματα 2 και 3. Αυτό συνέβη επειδή η μέθοδος </a:t>
            </a:r>
            <a:r>
              <a:rPr lang="en-US" sz="2900" b="1" dirty="0" smtClean="0"/>
              <a:t>laser </a:t>
            </a:r>
            <a:r>
              <a:rPr lang="en-US" sz="2900" b="1" dirty="0" err="1" smtClean="0"/>
              <a:t>boronizing</a:t>
            </a:r>
            <a:r>
              <a:rPr lang="el-GR" sz="2900" b="1" dirty="0" smtClean="0"/>
              <a:t> οδηγεί στη δημιουργία των σκληρών φάσεων</a:t>
            </a:r>
            <a:r>
              <a:rPr lang="en-US" sz="2900" b="1" dirty="0" smtClean="0"/>
              <a:t> </a:t>
            </a:r>
            <a:r>
              <a:rPr lang="en-US" sz="2900" b="1" dirty="0">
                <a:solidFill>
                  <a:srgbClr val="FF0000"/>
                </a:solidFill>
              </a:rPr>
              <a:t>TiB2</a:t>
            </a:r>
            <a:r>
              <a:rPr lang="en-US" sz="2900" b="1" dirty="0"/>
              <a:t> </a:t>
            </a:r>
            <a:r>
              <a:rPr lang="en-US" sz="2900" b="1" dirty="0" smtClean="0"/>
              <a:t>(</a:t>
            </a:r>
            <a:r>
              <a:rPr lang="el-GR" sz="2900" b="1" dirty="0" smtClean="0"/>
              <a:t>περίπου</a:t>
            </a:r>
            <a:r>
              <a:rPr lang="en-US" sz="2900" b="1" dirty="0" smtClean="0"/>
              <a:t> </a:t>
            </a:r>
            <a:r>
              <a:rPr lang="en-US" sz="2900" b="1" dirty="0"/>
              <a:t>3400HV) </a:t>
            </a:r>
            <a:r>
              <a:rPr lang="el-GR" sz="2900" b="1" dirty="0" smtClean="0"/>
              <a:t>και</a:t>
            </a:r>
            <a:r>
              <a:rPr lang="en-US" sz="2900" b="1" dirty="0" smtClean="0"/>
              <a:t> </a:t>
            </a:r>
            <a:r>
              <a:rPr lang="en-US" sz="2900" b="1" dirty="0" err="1"/>
              <a:t>TiB</a:t>
            </a:r>
            <a:r>
              <a:rPr lang="en-US" sz="2900" b="1" dirty="0"/>
              <a:t> </a:t>
            </a:r>
            <a:r>
              <a:rPr lang="el-GR" sz="2900" b="1" dirty="0" smtClean="0"/>
              <a:t>στο δείγμα </a:t>
            </a:r>
            <a:r>
              <a:rPr lang="en-US" sz="2900" b="1" dirty="0" smtClean="0"/>
              <a:t>1,</a:t>
            </a:r>
            <a:r>
              <a:rPr lang="el-GR" sz="2900" b="1" dirty="0" smtClean="0"/>
              <a:t> ενώ στα δείγματα 2 και 3 διαμορφώνονται πιο μαλακές φάσεις</a:t>
            </a:r>
            <a:r>
              <a:rPr lang="en-US" sz="2900" b="1" dirty="0" smtClean="0"/>
              <a:t> </a:t>
            </a:r>
            <a:r>
              <a:rPr lang="en-US" sz="2900" b="1" dirty="0" err="1"/>
              <a:t>TiN</a:t>
            </a:r>
            <a:r>
              <a:rPr lang="en-US" sz="2900" b="1" dirty="0"/>
              <a:t> </a:t>
            </a:r>
            <a:r>
              <a:rPr lang="el-GR" sz="2900" b="1" dirty="0" smtClean="0"/>
              <a:t>και</a:t>
            </a:r>
            <a:r>
              <a:rPr lang="en-US" sz="2900" b="1" dirty="0" smtClean="0"/>
              <a:t> </a:t>
            </a:r>
            <a:r>
              <a:rPr lang="en-US" sz="2900" b="1" dirty="0" err="1"/>
              <a:t>TiC</a:t>
            </a:r>
            <a:r>
              <a:rPr lang="en-US" sz="2900" b="1" dirty="0"/>
              <a:t> </a:t>
            </a:r>
            <a:r>
              <a:rPr lang="en-US" sz="2900" b="1" dirty="0" smtClean="0"/>
              <a:t>(</a:t>
            </a:r>
            <a:r>
              <a:rPr lang="el-GR" sz="2900" b="1" dirty="0" smtClean="0"/>
              <a:t>περίπου</a:t>
            </a:r>
            <a:r>
              <a:rPr lang="en-US" sz="2900" b="1" dirty="0" smtClean="0"/>
              <a:t> </a:t>
            </a:r>
            <a:r>
              <a:rPr lang="en-US" sz="2900" b="1" dirty="0"/>
              <a:t>3000HV </a:t>
            </a:r>
            <a:r>
              <a:rPr lang="el-GR" sz="2900" b="1" dirty="0" smtClean="0"/>
              <a:t>και</a:t>
            </a:r>
            <a:r>
              <a:rPr lang="en-US" sz="2900" b="1" dirty="0" smtClean="0"/>
              <a:t> </a:t>
            </a:r>
            <a:r>
              <a:rPr lang="en-US" sz="2900" b="1" dirty="0"/>
              <a:t>2000HV </a:t>
            </a:r>
            <a:r>
              <a:rPr lang="el-GR" sz="2900" b="1" dirty="0" smtClean="0"/>
              <a:t>αντίστοιχα στα δείγματα 2 και 3).</a:t>
            </a:r>
            <a:endParaRPr lang="en-US" sz="2900" b="1" dirty="0"/>
          </a:p>
          <a:p>
            <a:r>
              <a:rPr lang="el-GR" sz="2900" b="1" dirty="0" smtClean="0"/>
              <a:t>Οι συντελεστές τριβής των δειγμάτων 2 και 3 παρέμειναν ανεπηρέαστοι με την αύξηση του φορτίου. Το δείγμα 3 είχε το μικρότερο συντελεστή τριβής, ενώ το δείγμα 1 είχε τον μεγαλύτερο συντελεστή. Το δείγμα που παρουσίασε τη μεγαλύτερη σκληρότητα, παρουσίασε το μεγαλύτερο συντελεστή τριβής και την μεγαλύτερη αντίσταση σε τριβή και το αντίθετο.</a:t>
            </a:r>
          </a:p>
          <a:p>
            <a:r>
              <a:rPr lang="el-GR" sz="2900" b="1" dirty="0" smtClean="0"/>
              <a:t>Στα δείγματα 1 και 2 επικράτησε ήπια φθορά συνάφειας και απόξεσης</a:t>
            </a:r>
            <a:r>
              <a:rPr lang="en-US" sz="2900" b="1" dirty="0" smtClean="0"/>
              <a:t>,</a:t>
            </a:r>
            <a:r>
              <a:rPr lang="el-GR" sz="2900" b="1" dirty="0" smtClean="0"/>
              <a:t> ενώ το δείγμα 3 χαρακτηρίστηκε από μέτρια φθορά συνάφειας και πλαστική παραμόρφωση, εξαιτίας της χαμηλής σκληρότητας και του μικρού πάχους.</a:t>
            </a:r>
            <a:endParaRPr lang="en-US" sz="2900" b="1" dirty="0"/>
          </a:p>
          <a:p>
            <a:endParaRPr lang="el-GR" dirty="0"/>
          </a:p>
        </p:txBody>
      </p:sp>
    </p:spTree>
    <p:extLst>
      <p:ext uri="{BB962C8B-B14F-4D97-AF65-F5344CB8AC3E}">
        <p14:creationId xmlns:p14="http://schemas.microsoft.com/office/powerpoint/2010/main" xmlns="" val="1797974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ΦΘΟΡΑ</a:t>
            </a:r>
          </a:p>
        </p:txBody>
      </p:sp>
      <p:sp>
        <p:nvSpPr>
          <p:cNvPr id="3" name="Content Placeholder 2"/>
          <p:cNvSpPr>
            <a:spLocks noGrp="1"/>
          </p:cNvSpPr>
          <p:nvPr>
            <p:ph idx="1"/>
          </p:nvPr>
        </p:nvSpPr>
        <p:spPr>
          <a:xfrm>
            <a:off x="457200" y="1268760"/>
            <a:ext cx="8229600" cy="5544616"/>
          </a:xfrm>
        </p:spPr>
        <p:txBody>
          <a:bodyPr>
            <a:normAutofit/>
          </a:bodyPr>
          <a:lstStyle/>
          <a:p>
            <a:r>
              <a:rPr lang="en-US" sz="1400" b="1" dirty="0"/>
              <a:t>TITLE:  </a:t>
            </a:r>
            <a:r>
              <a:rPr lang="el-GR" sz="1400" b="1" dirty="0"/>
              <a:t>Συμπεριφορά σε τριβή ολίσθησης των επικαλύψεων</a:t>
            </a:r>
            <a:r>
              <a:rPr lang="en-US" sz="1400" b="1" dirty="0"/>
              <a:t> WC-25Co</a:t>
            </a:r>
            <a:r>
              <a:rPr lang="el-GR" sz="1400" b="1" dirty="0"/>
              <a:t> οι οποίες προετοιμάστηκαν με τη μέθοδο</a:t>
            </a:r>
            <a:r>
              <a:rPr lang="en-US" sz="1400" b="1" dirty="0"/>
              <a:t> D-gun spraying </a:t>
            </a:r>
            <a:r>
              <a:rPr lang="el-GR" sz="1400" b="1" dirty="0"/>
              <a:t> σε υπόστρωμα</a:t>
            </a:r>
            <a:r>
              <a:rPr lang="en-US" sz="1400" b="1" dirty="0"/>
              <a:t> Ti-Al-</a:t>
            </a:r>
            <a:r>
              <a:rPr lang="en-US" sz="1400" b="1" dirty="0" err="1"/>
              <a:t>Zr</a:t>
            </a:r>
            <a:r>
              <a:rPr lang="en-US" sz="1400" b="1" dirty="0"/>
              <a:t> </a:t>
            </a:r>
            <a:r>
              <a:rPr lang="el-GR" sz="1400" b="1" dirty="0"/>
              <a:t>(Α)</a:t>
            </a:r>
            <a:endParaRPr lang="en-US" sz="1400" b="1" dirty="0"/>
          </a:p>
          <a:p>
            <a:endParaRPr lang="en-US" sz="1400" b="1" dirty="0"/>
          </a:p>
          <a:p>
            <a:r>
              <a:rPr lang="el-GR" sz="1400" b="1" dirty="0"/>
              <a:t>ΥΠΟΣΤΡΩΜΑ</a:t>
            </a:r>
            <a:r>
              <a:rPr lang="en-US" sz="1400" b="1" dirty="0"/>
              <a:t>: Ti-Al-</a:t>
            </a:r>
            <a:r>
              <a:rPr lang="en-US" sz="1400" b="1" dirty="0" err="1"/>
              <a:t>Zr</a:t>
            </a:r>
            <a:endParaRPr lang="en-US" sz="1400" b="1" dirty="0"/>
          </a:p>
          <a:p>
            <a:endParaRPr lang="en-US" sz="1400" b="1" dirty="0"/>
          </a:p>
          <a:p>
            <a:r>
              <a:rPr lang="el-GR" sz="1400" b="1" dirty="0"/>
              <a:t>ΕΠΙΚΑΛΥΨΗ</a:t>
            </a:r>
            <a:r>
              <a:rPr lang="en-US" sz="1400" b="1" dirty="0"/>
              <a:t>: </a:t>
            </a:r>
            <a:r>
              <a:rPr lang="en-US" sz="1400" b="1" dirty="0">
                <a:solidFill>
                  <a:srgbClr val="FF0000"/>
                </a:solidFill>
              </a:rPr>
              <a:t>WC-25Co</a:t>
            </a:r>
            <a:r>
              <a:rPr lang="en-US" sz="1400" b="1" dirty="0"/>
              <a:t>  (</a:t>
            </a:r>
            <a:r>
              <a:rPr lang="el-GR" sz="1400" b="1" dirty="0"/>
              <a:t>πάχος </a:t>
            </a:r>
            <a:r>
              <a:rPr lang="en-US" sz="1400" b="1" dirty="0"/>
              <a:t>0.3mm)</a:t>
            </a:r>
          </a:p>
          <a:p>
            <a:endParaRPr lang="en-US" sz="1400" b="1" dirty="0"/>
          </a:p>
          <a:p>
            <a:r>
              <a:rPr lang="el-GR" sz="1400" b="1" dirty="0"/>
              <a:t>ΜΕΘΟΔΟΣ</a:t>
            </a:r>
            <a:r>
              <a:rPr lang="en-US" sz="1400" b="1" dirty="0"/>
              <a:t>: D-gun (detonation gun)</a:t>
            </a:r>
            <a:endParaRPr lang="el-GR" sz="1400" b="1" dirty="0"/>
          </a:p>
          <a:p>
            <a:endParaRPr lang="en-US" sz="1400" b="1" dirty="0"/>
          </a:p>
          <a:p>
            <a:r>
              <a:rPr lang="el-GR" sz="1400" b="1" dirty="0"/>
              <a:t>ΤΕΣΤ ΦΘΟΡΑΣ</a:t>
            </a:r>
            <a:r>
              <a:rPr lang="en-US" sz="1400" b="1" dirty="0"/>
              <a:t>:</a:t>
            </a:r>
            <a:r>
              <a:rPr lang="el-GR" sz="1400" b="1" dirty="0"/>
              <a:t> Τεστ φθοράς ολίσθησης στους</a:t>
            </a:r>
            <a:r>
              <a:rPr lang="en-US" sz="1400" b="1" dirty="0"/>
              <a:t> 25-400C</a:t>
            </a:r>
            <a:r>
              <a:rPr lang="el-GR" sz="1400" b="1" dirty="0"/>
              <a:t> ατμοσφαιρικό αέρα με κεραμική σφαίρα</a:t>
            </a:r>
            <a:r>
              <a:rPr lang="en-US" sz="1400" b="1" dirty="0"/>
              <a:t> (Si3N4</a:t>
            </a:r>
            <a:r>
              <a:rPr lang="el-GR" sz="1400" b="1" dirty="0"/>
              <a:t>)</a:t>
            </a:r>
            <a:r>
              <a:rPr lang="en-US" sz="1400" b="1" dirty="0" smtClean="0"/>
              <a:t>.</a:t>
            </a:r>
            <a:endParaRPr lang="en-US" sz="1400" b="1"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80112" y="4209416"/>
            <a:ext cx="2976934" cy="234380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866516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normAutofit fontScale="70000" lnSpcReduction="20000"/>
          </a:bodyPr>
          <a:lstStyle/>
          <a:p>
            <a:r>
              <a:rPr lang="el-GR" sz="2500" b="1" dirty="0"/>
              <a:t>ΑΠΟΤΕΛΕΣΜΑΤΑ</a:t>
            </a:r>
            <a:r>
              <a:rPr lang="en-US" sz="2500" b="1" dirty="0"/>
              <a:t>:  </a:t>
            </a:r>
            <a:r>
              <a:rPr lang="el-GR" sz="2500" b="1" dirty="0"/>
              <a:t>Συγκριτικά με το μη επικαλυμμένο </a:t>
            </a:r>
            <a:r>
              <a:rPr lang="en-US" sz="2500" b="1" dirty="0"/>
              <a:t>Ti-Al-</a:t>
            </a:r>
            <a:r>
              <a:rPr lang="en-US" sz="2500" b="1" dirty="0" err="1"/>
              <a:t>Zr</a:t>
            </a:r>
            <a:r>
              <a:rPr lang="en-US" sz="2500" b="1" dirty="0"/>
              <a:t> </a:t>
            </a:r>
            <a:r>
              <a:rPr lang="el-GR" sz="2500" b="1" dirty="0"/>
              <a:t>, υπάρχουν μόνο δύο «καθεστώτα» τριβής, το καθεστώς μερικής ολίσθησης(</a:t>
            </a:r>
            <a:r>
              <a:rPr lang="en-US" sz="2500" b="1" dirty="0"/>
              <a:t>namely partial slip regime</a:t>
            </a:r>
            <a:r>
              <a:rPr lang="el-GR" sz="2500" b="1" dirty="0"/>
              <a:t>)</a:t>
            </a:r>
            <a:r>
              <a:rPr lang="en-US" sz="2500" b="1" dirty="0"/>
              <a:t> </a:t>
            </a:r>
            <a:r>
              <a:rPr lang="el-GR" sz="2500" b="1" dirty="0"/>
              <a:t>και το καθεστώς ολικής ολίσθησης</a:t>
            </a:r>
            <a:r>
              <a:rPr lang="en-US" sz="2500" b="1" dirty="0"/>
              <a:t> </a:t>
            </a:r>
            <a:r>
              <a:rPr lang="el-GR" sz="2500" b="1" dirty="0"/>
              <a:t>(</a:t>
            </a:r>
            <a:r>
              <a:rPr lang="en-US" sz="2500" b="1" dirty="0"/>
              <a:t>gross slip regime</a:t>
            </a:r>
            <a:r>
              <a:rPr lang="el-GR" sz="2500" b="1" dirty="0"/>
              <a:t>)</a:t>
            </a:r>
            <a:r>
              <a:rPr lang="en-US" sz="2500" b="1" dirty="0"/>
              <a:t>, </a:t>
            </a:r>
            <a:r>
              <a:rPr lang="el-GR" sz="2500" b="1" dirty="0"/>
              <a:t>βρέθηκαν για την επικάλυψη </a:t>
            </a:r>
            <a:r>
              <a:rPr lang="en-US" sz="2500" b="1" dirty="0"/>
              <a:t>WC-25Co </a:t>
            </a:r>
            <a:r>
              <a:rPr lang="el-GR" sz="2500" b="1" dirty="0"/>
              <a:t>και όχι </a:t>
            </a:r>
            <a:r>
              <a:rPr lang="en-US" sz="2500" b="1" dirty="0"/>
              <a:t>mixed fretting regime. </a:t>
            </a:r>
            <a:r>
              <a:rPr lang="el-GR" sz="2500" b="1" dirty="0"/>
              <a:t>Η θερμοκρασία ήταν ανεξάρτητη από τα «καθεστώτα τριβής».</a:t>
            </a:r>
            <a:endParaRPr lang="en-US" sz="2500" b="1" dirty="0"/>
          </a:p>
          <a:p>
            <a:endParaRPr lang="en-US" sz="2500" b="1" dirty="0"/>
          </a:p>
          <a:p>
            <a:r>
              <a:rPr lang="en-US" sz="2500" b="1" dirty="0"/>
              <a:t>COF </a:t>
            </a:r>
            <a:r>
              <a:rPr lang="el-GR" sz="2500" b="1" dirty="0"/>
              <a:t>(συντελεστής τριβής)</a:t>
            </a:r>
            <a:r>
              <a:rPr lang="en-US" sz="2500" b="1" dirty="0"/>
              <a:t>: </a:t>
            </a:r>
            <a:r>
              <a:rPr lang="el-GR" sz="2500" b="1" dirty="0"/>
              <a:t>Στη μερική ολίσθηση </a:t>
            </a:r>
            <a:r>
              <a:rPr lang="en-US" sz="2500" b="1" dirty="0" smtClean="0"/>
              <a:t>(partial </a:t>
            </a:r>
            <a:r>
              <a:rPr lang="en-US" sz="2500" b="1" dirty="0"/>
              <a:t>slip </a:t>
            </a:r>
            <a:r>
              <a:rPr lang="en-US" sz="2500" b="1" dirty="0" smtClean="0"/>
              <a:t>regime) </a:t>
            </a:r>
            <a:r>
              <a:rPr lang="en-US" sz="2500" b="1" dirty="0"/>
              <a:t>(PSR</a:t>
            </a:r>
            <a:r>
              <a:rPr lang="en-US" sz="2500" b="1" dirty="0" smtClean="0"/>
              <a:t>), </a:t>
            </a:r>
            <a:r>
              <a:rPr lang="el-GR" sz="2500" b="1" dirty="0" smtClean="0"/>
              <a:t>η τιμή του</a:t>
            </a:r>
            <a:r>
              <a:rPr lang="en-US" sz="2500" b="1" dirty="0" smtClean="0"/>
              <a:t> </a:t>
            </a:r>
            <a:r>
              <a:rPr lang="el-GR" sz="2500" b="1" dirty="0" smtClean="0"/>
              <a:t>συντελεστή τριβής</a:t>
            </a:r>
            <a:r>
              <a:rPr lang="en-US" sz="2500" b="1" dirty="0" smtClean="0"/>
              <a:t> </a:t>
            </a:r>
            <a:r>
              <a:rPr lang="el-GR" sz="2500" b="1" dirty="0" smtClean="0"/>
              <a:t>(</a:t>
            </a:r>
            <a:r>
              <a:rPr lang="en-US" sz="2500" b="1" dirty="0" smtClean="0"/>
              <a:t>COF</a:t>
            </a:r>
            <a:r>
              <a:rPr lang="el-GR" sz="2500" b="1" dirty="0" smtClean="0"/>
              <a:t>) ήταν περίπου </a:t>
            </a:r>
            <a:r>
              <a:rPr lang="en-US" sz="2500" b="1" dirty="0" smtClean="0"/>
              <a:t>0.25</a:t>
            </a:r>
            <a:r>
              <a:rPr lang="el-GR" sz="2500" b="1" dirty="0" smtClean="0"/>
              <a:t> ανεξάρτητα από τη θερμοκρασία.</a:t>
            </a:r>
            <a:endParaRPr lang="en-US" sz="2500" b="1" dirty="0"/>
          </a:p>
          <a:p>
            <a:endParaRPr lang="en-US" sz="2500" b="1" dirty="0"/>
          </a:p>
          <a:p>
            <a:r>
              <a:rPr lang="el-GR" sz="2500" b="1" dirty="0" smtClean="0"/>
              <a:t>Τα αποτυπώματα της φθοράς (τριβή) στις επικαλύψεις ήταν μικρά στην μερική ολίσθηση, ιδιαίτερα στις υψηλές θερμοκρασίες ήταν δύσκολο να παρατηρηθούν.</a:t>
            </a:r>
          </a:p>
          <a:p>
            <a:endParaRPr lang="en-US" sz="2500" b="1" dirty="0"/>
          </a:p>
          <a:p>
            <a:r>
              <a:rPr lang="el-GR" sz="2500" b="1" dirty="0" smtClean="0"/>
              <a:t>Στο καθεστώς ολικής ολίσθησης η φθορά των επικαλύψεων μειωνόταν με την αύξηση της θερμοκρασίας, κάτι το οποίο υποδηλώνει εξαιρετική αντίσταση σε φθορά.</a:t>
            </a:r>
          </a:p>
          <a:p>
            <a:pPr marL="0" indent="0">
              <a:buNone/>
            </a:pPr>
            <a:endParaRPr lang="en-US" sz="2500" b="1" dirty="0"/>
          </a:p>
          <a:p>
            <a:r>
              <a:rPr lang="el-GR" sz="2500" b="1" dirty="0" smtClean="0"/>
              <a:t>Τα πάχος του οξειδίου στην επιφάνεια της επικάλυψης</a:t>
            </a:r>
            <a:r>
              <a:rPr lang="en-US" sz="2500" b="1" dirty="0" smtClean="0"/>
              <a:t> WC-25Co</a:t>
            </a:r>
            <a:r>
              <a:rPr lang="el-GR" sz="2500" b="1" dirty="0" smtClean="0"/>
              <a:t> αυξανόταν με</a:t>
            </a:r>
            <a:r>
              <a:rPr lang="en-US" sz="2500" b="1" dirty="0" smtClean="0"/>
              <a:t> </a:t>
            </a:r>
            <a:r>
              <a:rPr lang="el-GR" sz="2500" b="1" dirty="0" smtClean="0"/>
              <a:t>την αύξηση της θερμοκρασίας. Στις υψηλές θερμοκρασίες, δημιουργήθηκε ένα συμπαγές και παχύ στρώμα με αποτέλεσμα τη μειωμένη φθορά στην επικάλυψη. Οι επικαλύψεις έχουν εξαιρετική αντίσταση όταν η θερμοκρασία είναι μέχρι τους 400</a:t>
            </a:r>
            <a:r>
              <a:rPr lang="en-US" sz="2500" b="1" dirty="0" smtClean="0"/>
              <a:t>C</a:t>
            </a:r>
            <a:r>
              <a:rPr lang="el-GR" sz="2500" b="1" dirty="0" smtClean="0"/>
              <a:t>, ιδιαίτερα στους </a:t>
            </a:r>
            <a:r>
              <a:rPr lang="en-US" sz="2500" b="1" dirty="0" smtClean="0"/>
              <a:t>400C</a:t>
            </a:r>
            <a:r>
              <a:rPr lang="el-GR" sz="2500" b="1" dirty="0" smtClean="0"/>
              <a:t>.</a:t>
            </a:r>
            <a:endParaRPr lang="el-GR" sz="2500" b="1" dirty="0"/>
          </a:p>
          <a:p>
            <a:endParaRPr lang="el-GR" dirty="0"/>
          </a:p>
        </p:txBody>
      </p:sp>
    </p:spTree>
    <p:extLst>
      <p:ext uri="{BB962C8B-B14F-4D97-AF65-F5344CB8AC3E}">
        <p14:creationId xmlns:p14="http://schemas.microsoft.com/office/powerpoint/2010/main" xmlns="" val="3865871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16632"/>
            <a:ext cx="8229600" cy="864096"/>
          </a:xfrm>
        </p:spPr>
        <p:txBody>
          <a:bodyPr/>
          <a:lstStyle/>
          <a:p>
            <a:r>
              <a:rPr lang="el-GR" dirty="0" smtClean="0"/>
              <a:t>ΣΥΜΠΕΡΑΣΜΑΤΑ</a:t>
            </a:r>
            <a:endParaRPr lang="el-GR" dirty="0"/>
          </a:p>
        </p:txBody>
      </p:sp>
      <p:sp>
        <p:nvSpPr>
          <p:cNvPr id="3" name="Content Placeholder 2"/>
          <p:cNvSpPr>
            <a:spLocks noGrp="1"/>
          </p:cNvSpPr>
          <p:nvPr>
            <p:ph idx="1"/>
          </p:nvPr>
        </p:nvSpPr>
        <p:spPr>
          <a:xfrm>
            <a:off x="323528" y="764704"/>
            <a:ext cx="8229600" cy="6192688"/>
          </a:xfrm>
        </p:spPr>
        <p:txBody>
          <a:bodyPr>
            <a:normAutofit/>
          </a:bodyPr>
          <a:lstStyle/>
          <a:p>
            <a:pPr marL="0" indent="0">
              <a:buNone/>
            </a:pPr>
            <a:endParaRPr lang="el-GR" sz="1200" b="1" dirty="0">
              <a:cs typeface="Times New Roman" pitchFamily="18" charset="0"/>
            </a:endParaRPr>
          </a:p>
          <a:p>
            <a:r>
              <a:rPr lang="el-GR" sz="1400" b="1" dirty="0" smtClean="0">
                <a:cs typeface="Times New Roman" pitchFamily="18" charset="0"/>
              </a:rPr>
              <a:t>Η </a:t>
            </a:r>
            <a:r>
              <a:rPr lang="el-GR" sz="1400" b="1" dirty="0">
                <a:cs typeface="Times New Roman" pitchFamily="18" charset="0"/>
              </a:rPr>
              <a:t>επικάλυψη </a:t>
            </a:r>
            <a:r>
              <a:rPr lang="en-US" sz="1600" b="1" dirty="0" err="1">
                <a:cs typeface="Times New Roman" pitchFamily="18" charset="0"/>
              </a:rPr>
              <a:t>AlCoFeCr</a:t>
            </a:r>
            <a:r>
              <a:rPr lang="en-US" sz="1600" b="1" dirty="0">
                <a:cs typeface="Times New Roman" pitchFamily="18" charset="0"/>
              </a:rPr>
              <a:t> </a:t>
            </a:r>
            <a:r>
              <a:rPr lang="el-GR" sz="1400" b="1" dirty="0" smtClean="0">
                <a:cs typeface="Times New Roman" pitchFamily="18" charset="0"/>
              </a:rPr>
              <a:t>παρουσίασε</a:t>
            </a:r>
            <a:r>
              <a:rPr lang="en-US" sz="1400" b="1" dirty="0">
                <a:cs typeface="Times New Roman" pitchFamily="18" charset="0"/>
              </a:rPr>
              <a:t> </a:t>
            </a:r>
            <a:r>
              <a:rPr lang="el-GR" sz="1400" b="1" dirty="0" smtClean="0">
                <a:cs typeface="Times New Roman" pitchFamily="18" charset="0"/>
              </a:rPr>
              <a:t>πολύ καλή συνάφεια με το υπόστρωμα, μεγάλη αντίσταση σε οξείδωση και η διαφορά μάζας ήταν </a:t>
            </a:r>
            <a:r>
              <a:rPr lang="el-GR" sz="1400" b="1" dirty="0">
                <a:cs typeface="Times New Roman" pitchFamily="18" charset="0"/>
              </a:rPr>
              <a:t>82% λιγότερη από αυτή του μη επικαλυμμένου υποστρώματος</a:t>
            </a:r>
            <a:r>
              <a:rPr lang="en-US" sz="1400" b="1" dirty="0" smtClean="0">
                <a:cs typeface="Times New Roman" pitchFamily="18" charset="0"/>
              </a:rPr>
              <a:t>.</a:t>
            </a:r>
            <a:r>
              <a:rPr lang="el-GR" sz="1400" b="1" dirty="0" smtClean="0">
                <a:cs typeface="Times New Roman" pitchFamily="18" charset="0"/>
              </a:rPr>
              <a:t> Επίσης,</a:t>
            </a:r>
            <a:r>
              <a:rPr lang="en-US" sz="1400" b="1" dirty="0" smtClean="0">
                <a:cs typeface="Times New Roman" pitchFamily="18" charset="0"/>
              </a:rPr>
              <a:t> </a:t>
            </a:r>
            <a:r>
              <a:rPr lang="el-GR" sz="1400" b="1" dirty="0" smtClean="0">
                <a:cs typeface="Times New Roman" pitchFamily="18" charset="0"/>
              </a:rPr>
              <a:t>δεν παρατηρήθηκε αποκόλληση </a:t>
            </a:r>
            <a:r>
              <a:rPr lang="el-GR" sz="1400" b="1" dirty="0">
                <a:cs typeface="Times New Roman" pitchFamily="18" charset="0"/>
              </a:rPr>
              <a:t>στρωμάτων του υλικού κατά τη διάρκεια των 300 ωρών της </a:t>
            </a:r>
            <a:r>
              <a:rPr lang="el-GR" sz="1400" b="1" dirty="0" smtClean="0">
                <a:cs typeface="Times New Roman" pitchFamily="18" charset="0"/>
              </a:rPr>
              <a:t>οξείδωσης.</a:t>
            </a:r>
          </a:p>
          <a:p>
            <a:pPr marL="0" indent="0">
              <a:buNone/>
            </a:pPr>
            <a:endParaRPr lang="el-GR" sz="1400" b="1" dirty="0" smtClean="0">
              <a:cs typeface="Times New Roman" pitchFamily="18" charset="0"/>
            </a:endParaRPr>
          </a:p>
          <a:p>
            <a:pPr marL="0" indent="0">
              <a:buNone/>
            </a:pPr>
            <a:endParaRPr lang="el-GR" sz="1400" b="1" dirty="0">
              <a:cs typeface="Times New Roman" pitchFamily="18" charset="0"/>
            </a:endParaRPr>
          </a:p>
          <a:p>
            <a:pPr marL="0" indent="0">
              <a:buNone/>
            </a:pPr>
            <a:endParaRPr lang="el-GR" sz="1400" b="1" dirty="0" smtClean="0">
              <a:cs typeface="Times New Roman" pitchFamily="18" charset="0"/>
            </a:endParaRPr>
          </a:p>
          <a:p>
            <a:r>
              <a:rPr lang="el-GR" sz="1400" b="1" dirty="0" smtClean="0">
                <a:cs typeface="Times New Roman" pitchFamily="18" charset="0"/>
              </a:rPr>
              <a:t> </a:t>
            </a:r>
            <a:r>
              <a:rPr lang="el-GR" sz="1400" b="1" dirty="0"/>
              <a:t>Το λεπτό στρώμα </a:t>
            </a:r>
            <a:r>
              <a:rPr lang="en-US" sz="1600" b="1" dirty="0"/>
              <a:t>SiO2</a:t>
            </a:r>
            <a:r>
              <a:rPr lang="el-GR" sz="1400" b="1" dirty="0"/>
              <a:t> προσέφερε αποτελεσματική προστασία του υποστρώματος από την οξείδωση. Οι ρυθμοί οξείδωσης μειώθηκαν ραγδαία. Δεν παρατηρήθηκε </a:t>
            </a:r>
            <a:r>
              <a:rPr lang="el-GR" sz="1400" b="1" dirty="0" err="1"/>
              <a:t>ρωγμάτωση</a:t>
            </a:r>
            <a:r>
              <a:rPr lang="el-GR" sz="1400" b="1" dirty="0"/>
              <a:t> και αποκόλληση των στρωμάτων των οξειδίων στα επικαλυμμένα </a:t>
            </a:r>
            <a:r>
              <a:rPr lang="el-GR" sz="1400" b="1" dirty="0" smtClean="0"/>
              <a:t>δείγματα, όμως τα </a:t>
            </a:r>
            <a:r>
              <a:rPr lang="el-GR" sz="1400" b="1" dirty="0"/>
              <a:t>στρώματα (</a:t>
            </a:r>
            <a:r>
              <a:rPr lang="en-US" sz="1400" b="1" dirty="0"/>
              <a:t>scales) </a:t>
            </a:r>
            <a:r>
              <a:rPr lang="el-GR" sz="1400" b="1" dirty="0"/>
              <a:t>που δημιουργήθηκαν στα επικαλυμμένα δείγματα ήταν </a:t>
            </a:r>
            <a:r>
              <a:rPr lang="el-GR" sz="1600" b="1" dirty="0" err="1" smtClean="0"/>
              <a:t>πολυστρωματικά</a:t>
            </a:r>
            <a:r>
              <a:rPr lang="el-GR" sz="1400" b="1" dirty="0" smtClean="0"/>
              <a:t>. Η </a:t>
            </a:r>
            <a:r>
              <a:rPr lang="el-GR" sz="1400" b="1" dirty="0"/>
              <a:t>ανάπτυξη του </a:t>
            </a:r>
            <a:r>
              <a:rPr lang="el-GR" sz="1400" b="1" dirty="0" err="1"/>
              <a:t>πολυστρωματικού</a:t>
            </a:r>
            <a:r>
              <a:rPr lang="el-GR" sz="1400" b="1" dirty="0"/>
              <a:t> και αναμειγμένου στρώματος κυριαρχείται από </a:t>
            </a:r>
            <a:r>
              <a:rPr lang="el-GR" sz="1600" b="1" dirty="0"/>
              <a:t>ταυτόχρονη εξωτερική διάχυση του μετάλλου και εσωτερική διάχυση του οξυγόνου</a:t>
            </a:r>
            <a:r>
              <a:rPr lang="el-GR" sz="1600" b="1" dirty="0" smtClean="0"/>
              <a:t>.</a:t>
            </a:r>
            <a:endParaRPr lang="en-US" sz="1600" b="1" dirty="0" smtClean="0"/>
          </a:p>
          <a:p>
            <a:pPr marL="0" indent="0">
              <a:buNone/>
            </a:pPr>
            <a:endParaRPr lang="el-GR" sz="1400" b="1" dirty="0" smtClean="0"/>
          </a:p>
          <a:p>
            <a:pPr marL="0" indent="0">
              <a:buNone/>
            </a:pPr>
            <a:endParaRPr lang="el-GR" sz="1400" b="1" dirty="0"/>
          </a:p>
          <a:p>
            <a:pPr marL="0" indent="0">
              <a:buNone/>
            </a:pPr>
            <a:endParaRPr lang="en-US" sz="1400" b="1" dirty="0"/>
          </a:p>
          <a:p>
            <a:r>
              <a:rPr lang="el-GR" sz="1400" b="1" dirty="0"/>
              <a:t>Η επικάλυψη μετά τη διαδικασία </a:t>
            </a:r>
            <a:r>
              <a:rPr lang="en-US" sz="1400" b="1" dirty="0"/>
              <a:t>hot-dip aluminizing  </a:t>
            </a:r>
            <a:r>
              <a:rPr lang="el-GR" sz="1400" b="1" dirty="0"/>
              <a:t>αποτελείται από δύο φάσεις, ένα εξωτερικό στρώμα καθαρού αλουμινίου</a:t>
            </a:r>
            <a:r>
              <a:rPr lang="en-US" sz="1400" b="1" dirty="0"/>
              <a:t> </a:t>
            </a:r>
            <a:r>
              <a:rPr lang="el-GR" sz="1400" b="1" dirty="0"/>
              <a:t>και ένα εσωτερικό στρώμα </a:t>
            </a:r>
            <a:r>
              <a:rPr lang="en-US" sz="1400" b="1" dirty="0"/>
              <a:t>TiAl3</a:t>
            </a:r>
            <a:r>
              <a:rPr lang="el-GR" sz="1400" b="1" dirty="0"/>
              <a:t>, και στη συνέχεια με την επεξεργασία </a:t>
            </a:r>
            <a:r>
              <a:rPr lang="el-GR" sz="1400" b="1" dirty="0" err="1"/>
              <a:t>ενδοδιάχυσης</a:t>
            </a:r>
            <a:r>
              <a:rPr lang="el-GR" sz="1400" b="1" dirty="0"/>
              <a:t> </a:t>
            </a:r>
            <a:r>
              <a:rPr lang="el-GR" sz="1400" b="1" dirty="0" smtClean="0"/>
              <a:t>από μια </a:t>
            </a:r>
            <a:r>
              <a:rPr lang="el-GR" sz="1400" b="1" dirty="0"/>
              <a:t>μονή φάση </a:t>
            </a:r>
            <a:r>
              <a:rPr lang="en-US" sz="1400" b="1" dirty="0"/>
              <a:t>TiAl3</a:t>
            </a:r>
            <a:r>
              <a:rPr lang="el-GR" sz="1400" b="1" dirty="0" smtClean="0"/>
              <a:t>.</a:t>
            </a:r>
            <a:r>
              <a:rPr lang="el-GR" sz="1400" b="1" dirty="0"/>
              <a:t> Τα στρώματα (</a:t>
            </a:r>
            <a:r>
              <a:rPr lang="en-US" sz="1400" b="1" dirty="0"/>
              <a:t>scales) Al2O3, </a:t>
            </a:r>
            <a:r>
              <a:rPr lang="el-GR" sz="1400" b="1" dirty="0"/>
              <a:t>είναι σταθερά για 300 ώρες </a:t>
            </a:r>
            <a:r>
              <a:rPr lang="el-GR" sz="1400" b="1" dirty="0" smtClean="0"/>
              <a:t>στους 900 και 1000</a:t>
            </a:r>
            <a:r>
              <a:rPr lang="en-US" sz="1400" b="1" dirty="0" smtClean="0"/>
              <a:t>C </a:t>
            </a:r>
            <a:r>
              <a:rPr lang="el-GR" sz="1400" b="1" dirty="0" smtClean="0"/>
              <a:t>στη </a:t>
            </a:r>
            <a:r>
              <a:rPr lang="el-GR" sz="1400" b="1" dirty="0"/>
              <a:t>διακοπτόμενη οξείδωση και για 500 ώρες στους 1000</a:t>
            </a:r>
            <a:r>
              <a:rPr lang="en-US" sz="1400" b="1" dirty="0"/>
              <a:t>C</a:t>
            </a:r>
            <a:r>
              <a:rPr lang="el-GR" sz="1400" b="1" dirty="0"/>
              <a:t> και για 1000ώρες στους 9</a:t>
            </a:r>
            <a:r>
              <a:rPr lang="el-GR" sz="1400" b="1" dirty="0" smtClean="0"/>
              <a:t>00</a:t>
            </a:r>
            <a:r>
              <a:rPr lang="en-US" sz="1400" b="1" dirty="0"/>
              <a:t>C </a:t>
            </a:r>
            <a:r>
              <a:rPr lang="el-GR" sz="1400" b="1" dirty="0"/>
              <a:t>για την ισοθερμική </a:t>
            </a:r>
            <a:r>
              <a:rPr lang="el-GR" sz="1400" b="1" dirty="0" smtClean="0"/>
              <a:t>οξείδωση</a:t>
            </a:r>
            <a:r>
              <a:rPr lang="en-US" sz="1400" b="1" dirty="0" smtClean="0"/>
              <a:t>, </a:t>
            </a:r>
            <a:r>
              <a:rPr lang="el-GR" sz="1600" b="1" dirty="0" smtClean="0"/>
              <a:t>όμως ο υψηλός </a:t>
            </a:r>
            <a:r>
              <a:rPr lang="el-GR" sz="1600" b="1" dirty="0"/>
              <a:t>διασκορπισμός της επικάλυψης παραμένει μεγάλο πρόβλημα</a:t>
            </a:r>
            <a:r>
              <a:rPr lang="el-GR" sz="1600" b="1" dirty="0" smtClean="0"/>
              <a:t>.</a:t>
            </a:r>
          </a:p>
          <a:p>
            <a:endParaRPr lang="el-GR" sz="1600" b="1" dirty="0" smtClean="0"/>
          </a:p>
          <a:p>
            <a:pPr marL="0" indent="0">
              <a:buNone/>
            </a:pPr>
            <a:endParaRPr lang="el-GR" sz="1200" b="1" dirty="0"/>
          </a:p>
        </p:txBody>
      </p:sp>
    </p:spTree>
    <p:extLst>
      <p:ext uri="{BB962C8B-B14F-4D97-AF65-F5344CB8AC3E}">
        <p14:creationId xmlns:p14="http://schemas.microsoft.com/office/powerpoint/2010/main" xmlns="" val="657651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88640"/>
            <a:ext cx="8229600" cy="6480720"/>
          </a:xfrm>
        </p:spPr>
        <p:txBody>
          <a:bodyPr>
            <a:normAutofit fontScale="25000" lnSpcReduction="20000"/>
          </a:bodyPr>
          <a:lstStyle/>
          <a:p>
            <a:r>
              <a:rPr lang="el-GR" sz="5600" b="1" dirty="0"/>
              <a:t>Η επικάλυψη με πούδρα </a:t>
            </a:r>
            <a:r>
              <a:rPr lang="en-US" sz="5600" b="1" dirty="0"/>
              <a:t>TiB2, </a:t>
            </a:r>
            <a:r>
              <a:rPr lang="el-GR" sz="5600" b="1" dirty="0"/>
              <a:t>με </a:t>
            </a:r>
            <a:r>
              <a:rPr lang="en-US" sz="5600" b="1" dirty="0"/>
              <a:t>co-deposition </a:t>
            </a:r>
            <a:r>
              <a:rPr lang="el-GR" sz="5600" b="1" dirty="0"/>
              <a:t>προκαλεί μεγάλη αύξηση της σκληρότητας και συνεπώς αύξηση της αντίστασης σε φθορά</a:t>
            </a:r>
            <a:r>
              <a:rPr lang="en-US" sz="5600" b="1" dirty="0"/>
              <a:t> </a:t>
            </a:r>
            <a:r>
              <a:rPr lang="el-GR" sz="5600" b="1" dirty="0"/>
              <a:t>στο κράμα </a:t>
            </a:r>
            <a:r>
              <a:rPr lang="en-US" sz="5600" b="1" dirty="0"/>
              <a:t>Ti-4Al-2SN-4Mo</a:t>
            </a:r>
            <a:r>
              <a:rPr lang="el-GR" sz="5600" b="1" dirty="0"/>
              <a:t>, όμως η τραχύτητα και η ομοιογένεια των δειγμάτων, δεν ήταν πλήρως ικανοποιητική, πρέπει να αναβαθμιστεί με τροποποίηση του συστήματος μεταφοράς της πούδρας και της ικανότητας ροής των συστατικών του κράματος. Επιπροσθέτως, η αποδοτικότητα της μεθόδου μπορεί να αυξηθεί με επεξεργασία κραμάτων τιτανίου, τα οποία έχουν την κατάλληλη χημική σύνθεση.</a:t>
            </a:r>
          </a:p>
          <a:p>
            <a:endParaRPr lang="en-US" sz="5600" b="1" dirty="0"/>
          </a:p>
          <a:p>
            <a:r>
              <a:rPr lang="el-GR" sz="5600" b="1" dirty="0"/>
              <a:t>Πούδρα Β, με πάχος 400μ</a:t>
            </a:r>
            <a:r>
              <a:rPr lang="en-US" sz="5600" b="1" dirty="0"/>
              <a:t>m </a:t>
            </a:r>
            <a:r>
              <a:rPr lang="el-GR" sz="5600" b="1" dirty="0"/>
              <a:t>καθαρό τιτάνιο, </a:t>
            </a:r>
            <a:r>
              <a:rPr lang="el-GR" sz="6000" b="1" dirty="0"/>
              <a:t>παρουσίασε μεγάλη </a:t>
            </a:r>
            <a:r>
              <a:rPr lang="el-GR" sz="6000" b="1" dirty="0" err="1"/>
              <a:t>μικροσκληρότητα</a:t>
            </a:r>
            <a:r>
              <a:rPr lang="el-GR" sz="6000" b="1" dirty="0"/>
              <a:t> κοντά στην </a:t>
            </a:r>
            <a:r>
              <a:rPr lang="el-GR" sz="6000" b="1" dirty="0" smtClean="0"/>
              <a:t>επιφάνεια. </a:t>
            </a:r>
            <a:r>
              <a:rPr lang="el-GR" sz="6000" b="1" dirty="0"/>
              <a:t>Αυτό συνέβη επειδή η μέθοδος </a:t>
            </a:r>
            <a:r>
              <a:rPr lang="en-US" sz="6000" b="1" dirty="0"/>
              <a:t>laser </a:t>
            </a:r>
            <a:r>
              <a:rPr lang="en-US" sz="6000" b="1" dirty="0" err="1"/>
              <a:t>boronizing</a:t>
            </a:r>
            <a:r>
              <a:rPr lang="el-GR" sz="6000" b="1" dirty="0"/>
              <a:t> οδηγεί στη δημιουργία των σκληρών φάσεων</a:t>
            </a:r>
            <a:r>
              <a:rPr lang="en-US" sz="6000" b="1" dirty="0"/>
              <a:t> TiB2 (</a:t>
            </a:r>
            <a:r>
              <a:rPr lang="el-GR" sz="6000" b="1" dirty="0"/>
              <a:t>περίπου</a:t>
            </a:r>
            <a:r>
              <a:rPr lang="en-US" sz="6000" b="1" dirty="0"/>
              <a:t> 3400HV)</a:t>
            </a:r>
            <a:r>
              <a:rPr lang="el-GR" sz="6000" b="1" smtClean="0"/>
              <a:t>.</a:t>
            </a:r>
            <a:endParaRPr lang="el-GR" sz="5600" b="1" dirty="0"/>
          </a:p>
          <a:p>
            <a:r>
              <a:rPr lang="el-GR" sz="5600" b="1" dirty="0"/>
              <a:t>Πούδρα </a:t>
            </a:r>
            <a:r>
              <a:rPr lang="en-US" sz="5600" b="1" dirty="0"/>
              <a:t>Al8Si20BN.</a:t>
            </a:r>
            <a:r>
              <a:rPr lang="el-GR" sz="5600" b="1" dirty="0"/>
              <a:t>Η αύξηση της αντίστασης σε φθορά ολίσθησης, οφείλεται στη διαμόρφωση της σκληρής φάσης </a:t>
            </a:r>
            <a:r>
              <a:rPr lang="en-US" sz="5600" b="1" dirty="0"/>
              <a:t>Ti3B4 , </a:t>
            </a:r>
            <a:r>
              <a:rPr lang="el-GR" sz="5600" b="1" dirty="0"/>
              <a:t>επειδή το βόριο αντιδρά πιο γρήγορα με το τιτάνιο, συγκριτικά με το άζωτο</a:t>
            </a:r>
            <a:r>
              <a:rPr lang="en-US" sz="5600" b="1" dirty="0"/>
              <a:t> </a:t>
            </a:r>
            <a:r>
              <a:rPr lang="el-GR" sz="5600" b="1" dirty="0"/>
              <a:t>και δημιουργεί αυτή τη σκληρή φάση, ενώ το άζωτο εξατμίζεται. Αυτή η μέθοδος είναι μια λύση για αύξηση της αντίστασης σε φθορά ολίσθησης, χωρίς μεγάλη μείωση της αντίστασης σε διάβρωση.</a:t>
            </a:r>
            <a:endParaRPr lang="en-US" sz="5600" b="1" dirty="0"/>
          </a:p>
          <a:p>
            <a:pPr marL="0" indent="0">
              <a:buNone/>
            </a:pPr>
            <a:endParaRPr lang="en-US" sz="5600" b="1" dirty="0"/>
          </a:p>
          <a:p>
            <a:r>
              <a:rPr lang="el-GR" sz="5600" b="1" dirty="0"/>
              <a:t>Εμφύτευση ιόντων φθορίου. Κατά τη διάρκεια της ισοθερμικής οξείδωσης στους 900</a:t>
            </a:r>
            <a:r>
              <a:rPr lang="en-US" sz="5600" b="1" dirty="0"/>
              <a:t>C </a:t>
            </a:r>
            <a:r>
              <a:rPr lang="el-GR" sz="5600" b="1" dirty="0"/>
              <a:t>για χρόνους </a:t>
            </a:r>
            <a:r>
              <a:rPr lang="en-US" sz="5600" b="1" dirty="0"/>
              <a:t> 1, 12, 120, 250, 500, 1000h. </a:t>
            </a:r>
            <a:r>
              <a:rPr lang="el-GR" sz="5600" b="1" dirty="0"/>
              <a:t>Σε όλες τις περιπτώσεις διαμορφώθηκε στρώμα </a:t>
            </a:r>
            <a:r>
              <a:rPr lang="el-GR" sz="5600" b="1" dirty="0" err="1"/>
              <a:t>αλούμινας</a:t>
            </a:r>
            <a:r>
              <a:rPr lang="el-GR" sz="5600" b="1" dirty="0"/>
              <a:t>. </a:t>
            </a:r>
            <a:r>
              <a:rPr lang="el-GR" sz="5600" b="1" dirty="0" smtClean="0"/>
              <a:t>Το</a:t>
            </a:r>
            <a:r>
              <a:rPr lang="en-US" sz="5600" b="1" dirty="0" smtClean="0"/>
              <a:t> </a:t>
            </a:r>
            <a:r>
              <a:rPr lang="en-US" sz="5600" b="1" dirty="0"/>
              <a:t>fluorine effect </a:t>
            </a:r>
            <a:r>
              <a:rPr lang="el-GR" sz="5600" b="1" dirty="0"/>
              <a:t>συνδέεται με την παρουσία μιας «δεξαμενής» φθορίου στην </a:t>
            </a:r>
            <a:r>
              <a:rPr lang="el-GR" sz="5600" b="1" dirty="0" err="1"/>
              <a:t>διεπιφάνεια</a:t>
            </a:r>
            <a:r>
              <a:rPr lang="el-GR" sz="5600" b="1" dirty="0"/>
              <a:t> μετάλλου/οξειδίου. Ακόμη και στην περίπτωση της γρήγορης κυκλικής οξείδωσης, διαμορφώθηκε προστατευτικό στρώμα </a:t>
            </a:r>
            <a:r>
              <a:rPr lang="el-GR" sz="5600" b="1" dirty="0" err="1"/>
              <a:t>αλούμινας</a:t>
            </a:r>
            <a:r>
              <a:rPr lang="el-GR" sz="5600" b="1" dirty="0"/>
              <a:t> στην επιφάνεια. </a:t>
            </a:r>
            <a:endParaRPr lang="en-US" sz="5600" b="1" dirty="0" smtClean="0"/>
          </a:p>
          <a:p>
            <a:endParaRPr lang="en-US" sz="5600" b="1" dirty="0"/>
          </a:p>
          <a:p>
            <a:r>
              <a:rPr lang="el-GR" sz="6000" b="1" dirty="0"/>
              <a:t>Εμφύτευση ιόντων </a:t>
            </a:r>
            <a:r>
              <a:rPr lang="el-GR" sz="6000" b="1" dirty="0" smtClean="0"/>
              <a:t>φθορίου</a:t>
            </a:r>
            <a:r>
              <a:rPr lang="en-US" sz="6000" b="1" dirty="0" smtClean="0"/>
              <a:t>.</a:t>
            </a:r>
            <a:r>
              <a:rPr lang="el-GR" sz="6000" b="1" dirty="0" smtClean="0"/>
              <a:t> Αρχικά </a:t>
            </a:r>
            <a:r>
              <a:rPr lang="el-GR" sz="6000" b="1" dirty="0"/>
              <a:t>έγινε</a:t>
            </a:r>
            <a:r>
              <a:rPr lang="en-US" sz="6000" b="1" dirty="0"/>
              <a:t> co-deposition </a:t>
            </a:r>
            <a:r>
              <a:rPr lang="el-GR" sz="6000" b="1" dirty="0"/>
              <a:t>του</a:t>
            </a:r>
            <a:r>
              <a:rPr lang="en-US" sz="6000" b="1" dirty="0"/>
              <a:t> Ti </a:t>
            </a:r>
            <a:r>
              <a:rPr lang="el-GR" sz="6000" b="1" dirty="0"/>
              <a:t>και του</a:t>
            </a:r>
            <a:r>
              <a:rPr lang="en-US" sz="6000" b="1" dirty="0"/>
              <a:t> Al </a:t>
            </a:r>
            <a:r>
              <a:rPr lang="el-GR" sz="6000" b="1" dirty="0"/>
              <a:t>με</a:t>
            </a:r>
            <a:r>
              <a:rPr lang="en-US" sz="6000" b="1" dirty="0"/>
              <a:t> magnetron sputtering </a:t>
            </a:r>
            <a:r>
              <a:rPr lang="el-GR" sz="6000" b="1" dirty="0"/>
              <a:t>πάνω στο υπόστρωμα για </a:t>
            </a:r>
            <a:r>
              <a:rPr lang="el-GR" sz="6000" b="1" dirty="0" smtClean="0"/>
              <a:t>προστασία, </a:t>
            </a:r>
            <a:r>
              <a:rPr lang="el-GR" sz="6000" b="1" dirty="0"/>
              <a:t>βύθιση σε </a:t>
            </a:r>
            <a:r>
              <a:rPr lang="en-US" sz="6000" b="1" dirty="0"/>
              <a:t>plasma</a:t>
            </a:r>
            <a:r>
              <a:rPr lang="el-GR" sz="6000" b="1" dirty="0"/>
              <a:t> και</a:t>
            </a:r>
            <a:r>
              <a:rPr lang="en-US" sz="6000" b="1" dirty="0"/>
              <a:t> </a:t>
            </a:r>
            <a:r>
              <a:rPr lang="el-GR" sz="6000" b="1" dirty="0"/>
              <a:t>εμφύτευση ιόντων </a:t>
            </a:r>
            <a:r>
              <a:rPr lang="el-GR" sz="6000" b="1" dirty="0" smtClean="0"/>
              <a:t>φθορίου</a:t>
            </a:r>
            <a:r>
              <a:rPr lang="en-US" sz="6000" b="1" dirty="0" smtClean="0"/>
              <a:t>.</a:t>
            </a:r>
            <a:r>
              <a:rPr lang="en-US" sz="5600" b="1" dirty="0" smtClean="0"/>
              <a:t> </a:t>
            </a:r>
            <a:r>
              <a:rPr lang="el-GR" sz="5600" b="1" dirty="0" smtClean="0"/>
              <a:t>Παρόλο </a:t>
            </a:r>
            <a:r>
              <a:rPr lang="el-GR" sz="5600" b="1" dirty="0"/>
              <a:t>που η επικάλυψη ελαττώνει τη διάχυση του οξυγόνου, επιτρέπει τη μερική και περιορισμένη οξείδωση του υποστρώματος. Το προϊόν της οξείδωσης του βασικού υλικού, περιορίζεται σε ένα λεπτό και καλά προσδιορισμένο στρώμα </a:t>
            </a:r>
            <a:r>
              <a:rPr lang="en-US" sz="5600" b="1" dirty="0"/>
              <a:t> TiO2, </a:t>
            </a:r>
            <a:r>
              <a:rPr lang="el-GR" sz="5600" b="1" dirty="0"/>
              <a:t>το οποίο βρίσκεται ενδιάμεσα στο προστατευτικό στρώμα </a:t>
            </a:r>
            <a:r>
              <a:rPr lang="en-US" sz="5600" b="1" dirty="0"/>
              <a:t>Al2O3 </a:t>
            </a:r>
            <a:r>
              <a:rPr lang="el-GR" sz="5600" b="1" dirty="0"/>
              <a:t>και στο υπόστρωμα</a:t>
            </a:r>
            <a:r>
              <a:rPr lang="en-US" sz="5600" b="1" dirty="0"/>
              <a:t> Ti </a:t>
            </a:r>
            <a:r>
              <a:rPr lang="el-GR" sz="5600" b="1" dirty="0"/>
              <a:t>,ενώ δεν εντοπίζεται καθόλου οξυγόνο κάτω από τα οξείδια. Η διαμόρφωση αυτού </a:t>
            </a:r>
            <a:r>
              <a:rPr lang="en-US" sz="5600" b="1" dirty="0"/>
              <a:t> </a:t>
            </a:r>
            <a:r>
              <a:rPr lang="el-GR" sz="5600" b="1" dirty="0"/>
              <a:t>του </a:t>
            </a:r>
            <a:r>
              <a:rPr lang="el-GR" sz="5600" b="1" dirty="0" err="1"/>
              <a:t>διστρωματικού</a:t>
            </a:r>
            <a:r>
              <a:rPr lang="el-GR" sz="5600" b="1" dirty="0"/>
              <a:t> οξειδίου οφείλεται στο μικρό πάχος της επικάλυψης (</a:t>
            </a:r>
            <a:r>
              <a:rPr lang="en-US" sz="5600" b="1" dirty="0"/>
              <a:t>1-2</a:t>
            </a:r>
            <a:r>
              <a:rPr lang="el-GR" sz="5600" b="1" dirty="0"/>
              <a:t>μ</a:t>
            </a:r>
            <a:r>
              <a:rPr lang="en-US" sz="5600" b="1" dirty="0"/>
              <a:t>m). </a:t>
            </a:r>
            <a:r>
              <a:rPr lang="el-GR" sz="5600" b="1" dirty="0"/>
              <a:t>Συνεπώς, αν οι επικαλύψεις έχουν μεγαλύτερο πάχος μπορεί να αποφευχθεί το </a:t>
            </a:r>
            <a:r>
              <a:rPr lang="el-GR" sz="5600" b="1" dirty="0" err="1"/>
              <a:t>διστρωματικό</a:t>
            </a:r>
            <a:r>
              <a:rPr lang="el-GR" sz="5600" b="1" dirty="0"/>
              <a:t> οξείδιο.</a:t>
            </a:r>
          </a:p>
          <a:p>
            <a:pPr marL="0" indent="0">
              <a:buNone/>
            </a:pPr>
            <a:endParaRPr lang="el-GR" sz="5600" b="1" dirty="0"/>
          </a:p>
          <a:p>
            <a:r>
              <a:rPr lang="el-GR" sz="5600" b="1" dirty="0"/>
              <a:t>Επικάλυψη </a:t>
            </a:r>
            <a:r>
              <a:rPr lang="en-US" sz="5600" b="1" dirty="0"/>
              <a:t>WC-25Co </a:t>
            </a:r>
            <a:r>
              <a:rPr lang="el-GR" sz="5600" b="1" dirty="0"/>
              <a:t>με</a:t>
            </a:r>
            <a:r>
              <a:rPr lang="en-US" sz="5600" b="1" dirty="0"/>
              <a:t> </a:t>
            </a:r>
            <a:r>
              <a:rPr lang="el-GR" sz="5600" b="1" dirty="0"/>
              <a:t>πάχος </a:t>
            </a:r>
            <a:r>
              <a:rPr lang="en-US" sz="5600" b="1" dirty="0"/>
              <a:t>0.3mm</a:t>
            </a:r>
            <a:r>
              <a:rPr lang="el-GR" sz="5600" b="1" dirty="0"/>
              <a:t>. Τα πάχος του οξειδίου στην επιφάνεια της επικάλυψης</a:t>
            </a:r>
            <a:r>
              <a:rPr lang="en-US" sz="5600" b="1" dirty="0"/>
              <a:t> WC-25Co</a:t>
            </a:r>
            <a:r>
              <a:rPr lang="el-GR" sz="5600" b="1" dirty="0"/>
              <a:t> αυξανόταν με</a:t>
            </a:r>
            <a:r>
              <a:rPr lang="en-US" sz="5600" b="1" dirty="0"/>
              <a:t> </a:t>
            </a:r>
            <a:r>
              <a:rPr lang="el-GR" sz="5600" b="1" dirty="0"/>
              <a:t>την αύξηση της θερμοκρασίας. Στις υψηλές θερμοκρασίες, δημιουργήθηκε ένα συμπαγές και παχύ στρώμα με αποτέλεσμα τη μειωμένη φθορά στην επικάλυψη. Οι επικαλύψεις έχουν εξαιρετική αντίσταση όταν η θερμοκρασία είναι μέχρι τους 400</a:t>
            </a:r>
            <a:r>
              <a:rPr lang="en-US" sz="5600" b="1" dirty="0"/>
              <a:t>C</a:t>
            </a:r>
            <a:r>
              <a:rPr lang="el-GR" sz="5600" b="1" dirty="0"/>
              <a:t>, ιδιαίτερα στους </a:t>
            </a:r>
            <a:r>
              <a:rPr lang="en-US" sz="5600" b="1" dirty="0"/>
              <a:t>400C</a:t>
            </a:r>
            <a:r>
              <a:rPr lang="el-GR" sz="5600" b="1" dirty="0"/>
              <a:t>.</a:t>
            </a:r>
          </a:p>
          <a:p>
            <a:endParaRPr lang="el-GR" dirty="0"/>
          </a:p>
        </p:txBody>
      </p:sp>
    </p:spTree>
    <p:extLst>
      <p:ext uri="{BB962C8B-B14F-4D97-AF65-F5344CB8AC3E}">
        <p14:creationId xmlns:p14="http://schemas.microsoft.com/office/powerpoint/2010/main" xmlns="" val="3547293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143000"/>
          </a:xfrm>
        </p:spPr>
        <p:txBody>
          <a:bodyPr>
            <a:normAutofit/>
          </a:bodyPr>
          <a:lstStyle/>
          <a:p>
            <a:r>
              <a:rPr lang="el-GR" sz="2900" dirty="0" smtClean="0"/>
              <a:t>ΕΠΙΚΑΛΥΨΕΙΣ ΓΙΑ ΠΡΟΣΤΑΣΙΑ ΑΠΌ ΤΗΝ ΟΞΕΙΔΩΣΗ ΣΕ ΥΨΗΛΕΣ ΘΕΡΜΟΚΡΑΣΙΕΣ</a:t>
            </a:r>
            <a:endParaRPr lang="el-GR" sz="2900" dirty="0"/>
          </a:p>
        </p:txBody>
      </p:sp>
      <p:sp>
        <p:nvSpPr>
          <p:cNvPr id="3" name="Content Placeholder 2"/>
          <p:cNvSpPr>
            <a:spLocks noGrp="1"/>
          </p:cNvSpPr>
          <p:nvPr>
            <p:ph idx="1"/>
          </p:nvPr>
        </p:nvSpPr>
        <p:spPr>
          <a:xfrm>
            <a:off x="467544" y="1196752"/>
            <a:ext cx="8229600" cy="5661248"/>
          </a:xfrm>
        </p:spPr>
        <p:txBody>
          <a:bodyPr>
            <a:normAutofit/>
          </a:bodyPr>
          <a:lstStyle/>
          <a:p>
            <a:r>
              <a:rPr lang="el-GR" sz="1400" b="1" dirty="0">
                <a:cs typeface="Times New Roman" pitchFamily="18" charset="0"/>
              </a:rPr>
              <a:t>ΤΙΤΛΟΣ</a:t>
            </a:r>
            <a:r>
              <a:rPr lang="en-US" sz="1400" b="1" dirty="0">
                <a:cs typeface="Times New Roman" pitchFamily="18" charset="0"/>
              </a:rPr>
              <a:t>: </a:t>
            </a:r>
            <a:r>
              <a:rPr lang="el-GR" sz="1400" b="1" dirty="0" smtClean="0">
                <a:cs typeface="Times New Roman" pitchFamily="18" charset="0"/>
              </a:rPr>
              <a:t>Επικαλύψεις </a:t>
            </a:r>
            <a:r>
              <a:rPr lang="en-US" sz="1400" b="1" dirty="0" err="1" smtClean="0">
                <a:cs typeface="Times New Roman" pitchFamily="18" charset="0"/>
              </a:rPr>
              <a:t>AlCuFeCr</a:t>
            </a:r>
            <a:r>
              <a:rPr lang="en-US" sz="1400" b="1" dirty="0" smtClean="0">
                <a:cs typeface="Times New Roman" pitchFamily="18" charset="0"/>
              </a:rPr>
              <a:t> </a:t>
            </a:r>
            <a:r>
              <a:rPr lang="el-GR" sz="1400" b="1" dirty="0" smtClean="0">
                <a:cs typeface="Times New Roman" pitchFamily="18" charset="0"/>
              </a:rPr>
              <a:t>και</a:t>
            </a:r>
            <a:r>
              <a:rPr lang="en-US" sz="1400" b="1" dirty="0" smtClean="0">
                <a:cs typeface="Times New Roman" pitchFamily="18" charset="0"/>
              </a:rPr>
              <a:t> </a:t>
            </a:r>
            <a:r>
              <a:rPr lang="en-US" sz="1400" b="1" dirty="0" err="1" smtClean="0">
                <a:solidFill>
                  <a:srgbClr val="FF0000"/>
                </a:solidFill>
                <a:cs typeface="Times New Roman" pitchFamily="18" charset="0"/>
              </a:rPr>
              <a:t>AlCoFeCr</a:t>
            </a:r>
            <a:r>
              <a:rPr lang="el-GR" sz="1400" b="1" dirty="0" smtClean="0">
                <a:solidFill>
                  <a:srgbClr val="FF0000"/>
                </a:solidFill>
                <a:cs typeface="Times New Roman" pitchFamily="18" charset="0"/>
              </a:rPr>
              <a:t> </a:t>
            </a:r>
            <a:r>
              <a:rPr lang="en-US" sz="1400" b="1" dirty="0" smtClean="0">
                <a:solidFill>
                  <a:srgbClr val="FF0000"/>
                </a:solidFill>
                <a:cs typeface="Times New Roman" pitchFamily="18" charset="0"/>
              </a:rPr>
              <a:t> </a:t>
            </a:r>
            <a:r>
              <a:rPr lang="el-GR" sz="1400" b="1" dirty="0" smtClean="0">
                <a:cs typeface="Times New Roman" pitchFamily="18" charset="0"/>
              </a:rPr>
              <a:t>για αύξηση της αντίστασης στην οξείδωση σε υψηλές θερμοκρασίες του κράματος τιτανίου </a:t>
            </a:r>
            <a:r>
              <a:rPr lang="en-US" sz="1400" b="1" dirty="0" smtClean="0">
                <a:cs typeface="Times New Roman" pitchFamily="18" charset="0"/>
              </a:rPr>
              <a:t>near-</a:t>
            </a:r>
            <a:r>
              <a:rPr lang="el-GR" sz="1400" b="1" dirty="0">
                <a:cs typeface="Times New Roman" pitchFamily="18" charset="0"/>
              </a:rPr>
              <a:t>α</a:t>
            </a:r>
            <a:r>
              <a:rPr lang="en-US" sz="1400" b="1" dirty="0">
                <a:cs typeface="Times New Roman" pitchFamily="18" charset="0"/>
              </a:rPr>
              <a:t> </a:t>
            </a:r>
            <a:r>
              <a:rPr lang="en-US" sz="1400" b="1" dirty="0" smtClean="0">
                <a:cs typeface="Times New Roman" pitchFamily="18" charset="0"/>
              </a:rPr>
              <a:t>(</a:t>
            </a:r>
            <a:r>
              <a:rPr lang="el-GR" sz="1400" b="1" dirty="0">
                <a:cs typeface="Times New Roman" pitchFamily="18" charset="0"/>
              </a:rPr>
              <a:t>Γ</a:t>
            </a:r>
            <a:r>
              <a:rPr lang="el-GR" sz="1400" b="1" dirty="0" smtClean="0">
                <a:cs typeface="Times New Roman" pitchFamily="18" charset="0"/>
              </a:rPr>
              <a:t>)</a:t>
            </a:r>
            <a:endParaRPr lang="en-US" sz="1400" b="1" dirty="0" smtClean="0">
              <a:cs typeface="Times New Roman" pitchFamily="18" charset="0"/>
            </a:endParaRPr>
          </a:p>
          <a:p>
            <a:endParaRPr lang="en-US" sz="1400" b="1" dirty="0">
              <a:cs typeface="Times New Roman" pitchFamily="18" charset="0"/>
            </a:endParaRPr>
          </a:p>
          <a:p>
            <a:r>
              <a:rPr lang="el-GR" sz="1400" b="1" dirty="0">
                <a:cs typeface="Times New Roman" pitchFamily="18" charset="0"/>
              </a:rPr>
              <a:t>ΥΠΟΣΤΡΩΜΑ</a:t>
            </a:r>
            <a:r>
              <a:rPr lang="en-US" sz="1400" b="1" dirty="0">
                <a:cs typeface="Times New Roman" pitchFamily="18" charset="0"/>
              </a:rPr>
              <a:t>: TIMETAL 834 (</a:t>
            </a:r>
            <a:r>
              <a:rPr lang="en-US" sz="1400" b="1" dirty="0" err="1">
                <a:cs typeface="Times New Roman" pitchFamily="18" charset="0"/>
              </a:rPr>
              <a:t>wt</a:t>
            </a:r>
            <a:r>
              <a:rPr lang="en-US" sz="1400" b="1" dirty="0">
                <a:cs typeface="Times New Roman" pitchFamily="18" charset="0"/>
              </a:rPr>
              <a:t>%) : Ti-5.8Al-4Sn-4Zr-0.75Nb-0.5Mo-0.4Si-0.06C-0.05Fe</a:t>
            </a:r>
          </a:p>
          <a:p>
            <a:endParaRPr lang="en-US" sz="1400" b="1" dirty="0" smtClean="0">
              <a:cs typeface="Times New Roman" pitchFamily="18" charset="0"/>
            </a:endParaRPr>
          </a:p>
          <a:p>
            <a:r>
              <a:rPr lang="el-GR" sz="1400" b="1" dirty="0">
                <a:cs typeface="Times New Roman" pitchFamily="18" charset="0"/>
              </a:rPr>
              <a:t>ΕΠΙΚΑΛΥΨΕΙΣ</a:t>
            </a:r>
            <a:r>
              <a:rPr lang="en-US" sz="1400" b="1" dirty="0">
                <a:cs typeface="Times New Roman" pitchFamily="18" charset="0"/>
              </a:rPr>
              <a:t>: </a:t>
            </a:r>
            <a:r>
              <a:rPr lang="el-GR" sz="1400" b="1" dirty="0" smtClean="0">
                <a:cs typeface="Times New Roman" pitchFamily="18" charset="0"/>
              </a:rPr>
              <a:t>άμορφες</a:t>
            </a:r>
            <a:r>
              <a:rPr lang="en-US" sz="1400" b="1" dirty="0" smtClean="0">
                <a:cs typeface="Times New Roman" pitchFamily="18" charset="0"/>
              </a:rPr>
              <a:t> </a:t>
            </a:r>
            <a:r>
              <a:rPr lang="en-US" sz="1400" b="1" dirty="0" err="1">
                <a:cs typeface="Times New Roman" pitchFamily="18" charset="0"/>
              </a:rPr>
              <a:t>AlCuFe</a:t>
            </a:r>
            <a:r>
              <a:rPr lang="en-US" sz="1400" b="1" dirty="0">
                <a:cs typeface="Times New Roman" pitchFamily="18" charset="0"/>
              </a:rPr>
              <a:t>, </a:t>
            </a:r>
            <a:r>
              <a:rPr lang="en-US" sz="1400" b="1" dirty="0" err="1">
                <a:cs typeface="Times New Roman" pitchFamily="18" charset="0"/>
              </a:rPr>
              <a:t>AlFeCuCr</a:t>
            </a:r>
            <a:r>
              <a:rPr lang="en-US" sz="1400" b="1" dirty="0">
                <a:cs typeface="Times New Roman" pitchFamily="18" charset="0"/>
              </a:rPr>
              <a:t>, </a:t>
            </a:r>
            <a:r>
              <a:rPr lang="en-US" sz="1400" b="1" dirty="0" err="1">
                <a:cs typeface="Times New Roman" pitchFamily="18" charset="0"/>
              </a:rPr>
              <a:t>AlCoFeCr</a:t>
            </a:r>
            <a:r>
              <a:rPr lang="en-US" sz="1400" b="1" dirty="0">
                <a:cs typeface="Times New Roman" pitchFamily="18" charset="0"/>
              </a:rPr>
              <a:t> </a:t>
            </a:r>
            <a:endParaRPr lang="el-GR" sz="1400" b="1" dirty="0" smtClean="0">
              <a:cs typeface="Times New Roman" pitchFamily="18" charset="0"/>
            </a:endParaRPr>
          </a:p>
          <a:p>
            <a:endParaRPr lang="el-GR" sz="1400" b="1" dirty="0">
              <a:cs typeface="Times New Roman" pitchFamily="18" charset="0"/>
            </a:endParaRPr>
          </a:p>
          <a:p>
            <a:r>
              <a:rPr lang="el-GR" sz="1400" b="1" dirty="0">
                <a:cs typeface="Times New Roman" pitchFamily="18" charset="0"/>
              </a:rPr>
              <a:t>ΜΕΘΟΔΟΣ ΕΠΙΚΑΛΥΨΗΣ</a:t>
            </a:r>
            <a:r>
              <a:rPr lang="en-US" sz="1400" b="1" dirty="0">
                <a:cs typeface="Times New Roman" pitchFamily="18" charset="0"/>
              </a:rPr>
              <a:t>: non-reactive magnetron sputtering. </a:t>
            </a:r>
            <a:r>
              <a:rPr lang="el-GR" sz="1400" b="1" dirty="0" smtClean="0">
                <a:cs typeface="Times New Roman" pitchFamily="18" charset="0"/>
              </a:rPr>
              <a:t>Τα μη επικαλυμμένα δείγματα, γυαλίστηκαν και τοποθετήθηκαν μέσα σε θάλαμο κενού,</a:t>
            </a:r>
            <a:r>
              <a:rPr lang="en-US" sz="1400" b="1" dirty="0" smtClean="0">
                <a:cs typeface="Times New Roman" pitchFamily="18" charset="0"/>
              </a:rPr>
              <a:t> </a:t>
            </a:r>
            <a:r>
              <a:rPr lang="el-GR" sz="1400" b="1" dirty="0" smtClean="0">
                <a:cs typeface="Times New Roman" pitchFamily="18" charset="0"/>
              </a:rPr>
              <a:t>με σύσφιξη, σε περιστροφική τράπεζα. Μέσα στο θάλαμο υπήρχαν τέσσερα πλανητικά </a:t>
            </a:r>
            <a:r>
              <a:rPr lang="en-US" sz="1400" b="1" dirty="0" smtClean="0">
                <a:cs typeface="Times New Roman" pitchFamily="18" charset="0"/>
              </a:rPr>
              <a:t>magnetrons. H </a:t>
            </a:r>
            <a:r>
              <a:rPr lang="el-GR" sz="1400" b="1" dirty="0" smtClean="0">
                <a:cs typeface="Times New Roman" pitchFamily="18" charset="0"/>
              </a:rPr>
              <a:t>επικάλυψη</a:t>
            </a:r>
            <a:r>
              <a:rPr lang="en-US" sz="1400" b="1" dirty="0">
                <a:cs typeface="Times New Roman" pitchFamily="18" charset="0"/>
              </a:rPr>
              <a:t> </a:t>
            </a:r>
            <a:r>
              <a:rPr lang="en-US" sz="1400" b="1" dirty="0" smtClean="0">
                <a:cs typeface="Times New Roman" pitchFamily="18" charset="0"/>
              </a:rPr>
              <a:t> </a:t>
            </a:r>
            <a:r>
              <a:rPr lang="en-US" sz="1400" b="1" dirty="0" err="1">
                <a:cs typeface="Times New Roman" pitchFamily="18" charset="0"/>
              </a:rPr>
              <a:t>AlCuFe</a:t>
            </a:r>
            <a:r>
              <a:rPr lang="el-GR" sz="1400" b="1" dirty="0" smtClean="0">
                <a:cs typeface="Times New Roman" pitchFamily="18" charset="0"/>
              </a:rPr>
              <a:t>  έγινε χρησιμοποιώντας τρία </a:t>
            </a:r>
            <a:r>
              <a:rPr lang="en-US" sz="1400" b="1" dirty="0" smtClean="0">
                <a:cs typeface="Times New Roman" pitchFamily="18" charset="0"/>
              </a:rPr>
              <a:t>magnetrons, </a:t>
            </a:r>
            <a:r>
              <a:rPr lang="el-GR" sz="1400" b="1" dirty="0" smtClean="0">
                <a:cs typeface="Times New Roman" pitchFamily="18" charset="0"/>
              </a:rPr>
              <a:t>τα</a:t>
            </a:r>
            <a:r>
              <a:rPr lang="en-US" sz="1400" b="1" dirty="0" smtClean="0">
                <a:cs typeface="Times New Roman" pitchFamily="18" charset="0"/>
              </a:rPr>
              <a:t> </a:t>
            </a:r>
            <a:r>
              <a:rPr lang="en-US" sz="1400" b="1" dirty="0">
                <a:cs typeface="Times New Roman" pitchFamily="18" charset="0"/>
              </a:rPr>
              <a:t>Al, Cu, </a:t>
            </a:r>
            <a:r>
              <a:rPr lang="en-US" sz="1400" b="1" dirty="0" smtClean="0">
                <a:cs typeface="Times New Roman" pitchFamily="18" charset="0"/>
              </a:rPr>
              <a:t>Fe</a:t>
            </a:r>
            <a:r>
              <a:rPr lang="el-GR" sz="1400" b="1" dirty="0" smtClean="0">
                <a:cs typeface="Times New Roman" pitchFamily="18" charset="0"/>
              </a:rPr>
              <a:t>. </a:t>
            </a:r>
            <a:r>
              <a:rPr lang="en-US" sz="1400" b="1" dirty="0" smtClean="0">
                <a:cs typeface="Times New Roman" pitchFamily="18" charset="0"/>
              </a:rPr>
              <a:t>H</a:t>
            </a:r>
            <a:r>
              <a:rPr lang="el-GR" sz="1400" b="1" dirty="0" smtClean="0">
                <a:cs typeface="Times New Roman" pitchFamily="18" charset="0"/>
              </a:rPr>
              <a:t> εναπόθεση των επικαλύψεων </a:t>
            </a:r>
            <a:r>
              <a:rPr lang="en-US" sz="1400" b="1" dirty="0" err="1">
                <a:cs typeface="Times New Roman" pitchFamily="18" charset="0"/>
              </a:rPr>
              <a:t>AlCuFeCr</a:t>
            </a:r>
            <a:r>
              <a:rPr lang="en-US" sz="1400" b="1" dirty="0">
                <a:cs typeface="Times New Roman" pitchFamily="18" charset="0"/>
              </a:rPr>
              <a:t>, </a:t>
            </a:r>
            <a:r>
              <a:rPr lang="en-US" sz="1400" b="1" dirty="0" err="1" smtClean="0">
                <a:cs typeface="Times New Roman" pitchFamily="18" charset="0"/>
              </a:rPr>
              <a:t>AlCoFeCr</a:t>
            </a:r>
            <a:r>
              <a:rPr lang="el-GR" sz="1400" b="1" dirty="0" smtClean="0">
                <a:cs typeface="Times New Roman" pitchFamily="18" charset="0"/>
              </a:rPr>
              <a:t> , στα δείγματα έγινε με τέσσερα </a:t>
            </a:r>
            <a:r>
              <a:rPr lang="en-US" sz="1400" b="1" dirty="0" smtClean="0">
                <a:cs typeface="Times New Roman" pitchFamily="18" charset="0"/>
              </a:rPr>
              <a:t>magnetrons</a:t>
            </a:r>
            <a:r>
              <a:rPr lang="en-US" sz="1400" b="1" dirty="0">
                <a:cs typeface="Times New Roman" pitchFamily="18" charset="0"/>
              </a:rPr>
              <a:t> (Al, Cu, Fe, </a:t>
            </a:r>
            <a:r>
              <a:rPr lang="en-US" sz="1400" b="1" dirty="0" err="1">
                <a:cs typeface="Times New Roman" pitchFamily="18" charset="0"/>
              </a:rPr>
              <a:t>Al+Cr</a:t>
            </a:r>
            <a:r>
              <a:rPr lang="en-US" sz="1400" b="1" dirty="0">
                <a:cs typeface="Times New Roman" pitchFamily="18" charset="0"/>
              </a:rPr>
              <a:t> </a:t>
            </a:r>
            <a:r>
              <a:rPr lang="el-GR" sz="1400" b="1" dirty="0" smtClean="0">
                <a:cs typeface="Times New Roman" pitchFamily="18" charset="0"/>
              </a:rPr>
              <a:t>ή </a:t>
            </a:r>
            <a:r>
              <a:rPr lang="en-US" sz="1400" b="1" dirty="0" smtClean="0">
                <a:cs typeface="Times New Roman" pitchFamily="18" charset="0"/>
              </a:rPr>
              <a:t>Al</a:t>
            </a:r>
            <a:r>
              <a:rPr lang="en-US" sz="1400" b="1" dirty="0">
                <a:cs typeface="Times New Roman" pitchFamily="18" charset="0"/>
              </a:rPr>
              <a:t>, Co, Fe, </a:t>
            </a:r>
            <a:r>
              <a:rPr lang="en-US" sz="1400" b="1" dirty="0" err="1" smtClean="0">
                <a:cs typeface="Times New Roman" pitchFamily="18" charset="0"/>
              </a:rPr>
              <a:t>Al+Cr</a:t>
            </a:r>
            <a:r>
              <a:rPr lang="el-GR" sz="1400" b="1" dirty="0" smtClean="0">
                <a:cs typeface="Times New Roman" pitchFamily="18" charset="0"/>
              </a:rPr>
              <a:t>)</a:t>
            </a:r>
            <a:r>
              <a:rPr lang="el-GR" sz="1400" b="1" dirty="0">
                <a:cs typeface="Times New Roman" pitchFamily="18" charset="0"/>
              </a:rPr>
              <a:t> </a:t>
            </a:r>
            <a:r>
              <a:rPr lang="el-GR" sz="1400" b="1" dirty="0" smtClean="0">
                <a:cs typeface="Times New Roman" pitchFamily="18" charset="0"/>
              </a:rPr>
              <a:t>και παρέμειναν μέχρι να κρυώσουν.</a:t>
            </a:r>
            <a:r>
              <a:rPr lang="en-US" sz="1400" b="1" dirty="0" smtClean="0">
                <a:cs typeface="Times New Roman" pitchFamily="18" charset="0"/>
              </a:rPr>
              <a:t> </a:t>
            </a:r>
            <a:r>
              <a:rPr lang="el-GR" sz="1400" b="1" dirty="0" smtClean="0">
                <a:cs typeface="Times New Roman" pitchFamily="18" charset="0"/>
              </a:rPr>
              <a:t>Οι άμορφες επικαλύψεις μετά από κατάλληλη θερμική επεξεργασία στους 600 ή 700 βαθμούς Κελσίου για 4 ή 2 ώρες, μετατράπηκαν σε κρυσταλλικές ή/και </a:t>
            </a:r>
            <a:r>
              <a:rPr lang="el-GR" sz="1400" b="1" dirty="0" err="1" smtClean="0">
                <a:cs typeface="Times New Roman" pitchFamily="18" charset="0"/>
              </a:rPr>
              <a:t>ημικρυσταλλικές</a:t>
            </a:r>
            <a:r>
              <a:rPr lang="el-GR" sz="1400" b="1" dirty="0" smtClean="0">
                <a:cs typeface="Times New Roman" pitchFamily="18" charset="0"/>
              </a:rPr>
              <a:t>. </a:t>
            </a:r>
            <a:endParaRPr lang="en-US" sz="1400" b="1" dirty="0">
              <a:cs typeface="Times New Roman" pitchFamily="18" charset="0"/>
            </a:endParaRPr>
          </a:p>
          <a:p>
            <a:pPr marL="0" indent="0">
              <a:buNone/>
            </a:pPr>
            <a:endParaRPr lang="en-US" sz="1400" b="1" dirty="0">
              <a:cs typeface="Times New Roman" pitchFamily="18" charset="0"/>
            </a:endParaRPr>
          </a:p>
          <a:p>
            <a:r>
              <a:rPr lang="el-GR" sz="1400" b="1" dirty="0" smtClean="0">
                <a:cs typeface="Times New Roman" pitchFamily="18" charset="0"/>
              </a:rPr>
              <a:t>ΤΕΣΤ ΟΞΕΙΔΩΣΗΣ</a:t>
            </a:r>
            <a:r>
              <a:rPr lang="en-US" sz="1400" b="1" dirty="0" smtClean="0">
                <a:cs typeface="Times New Roman" pitchFamily="18" charset="0"/>
              </a:rPr>
              <a:t>:</a:t>
            </a:r>
            <a:r>
              <a:rPr lang="el-GR" sz="1400" b="1" dirty="0" smtClean="0">
                <a:cs typeface="Times New Roman" pitchFamily="18" charset="0"/>
              </a:rPr>
              <a:t> Έγινε στους 750</a:t>
            </a:r>
            <a:r>
              <a:rPr lang="en-US" sz="1400" b="1" dirty="0" smtClean="0">
                <a:cs typeface="Times New Roman" pitchFamily="18" charset="0"/>
              </a:rPr>
              <a:t>C</a:t>
            </a:r>
            <a:r>
              <a:rPr lang="el-GR" sz="1400" b="1" dirty="0" smtClean="0">
                <a:cs typeface="Times New Roman" pitchFamily="18" charset="0"/>
              </a:rPr>
              <a:t> για 300 ώρες σε στατικό αέρα. </a:t>
            </a:r>
          </a:p>
          <a:p>
            <a:endParaRPr lang="en-US" sz="1400" b="1" dirty="0">
              <a:cs typeface="Times New Roman" pitchFamily="18" charset="0"/>
            </a:endParaRPr>
          </a:p>
          <a:p>
            <a:r>
              <a:rPr lang="el-GR" sz="1400" b="1" dirty="0" smtClean="0">
                <a:cs typeface="Times New Roman" pitchFamily="18" charset="0"/>
              </a:rPr>
              <a:t>ΑΠΟΤΕΛΕΣΜΑΤΑ</a:t>
            </a:r>
            <a:r>
              <a:rPr lang="en-US" sz="1400" b="1" dirty="0" smtClean="0">
                <a:cs typeface="Times New Roman" pitchFamily="18" charset="0"/>
              </a:rPr>
              <a:t>: </a:t>
            </a:r>
            <a:r>
              <a:rPr lang="el-GR" sz="1400" b="1" dirty="0" smtClean="0">
                <a:cs typeface="Times New Roman" pitchFamily="18" charset="0"/>
              </a:rPr>
              <a:t>Η επικάλυψη </a:t>
            </a:r>
            <a:r>
              <a:rPr lang="en-US" sz="1400" b="1" dirty="0" err="1" smtClean="0">
                <a:cs typeface="Times New Roman" pitchFamily="18" charset="0"/>
              </a:rPr>
              <a:t>AlCoFeCr</a:t>
            </a:r>
            <a:r>
              <a:rPr lang="en-US" sz="1400" b="1" dirty="0" smtClean="0">
                <a:cs typeface="Times New Roman" pitchFamily="18" charset="0"/>
              </a:rPr>
              <a:t> </a:t>
            </a:r>
            <a:r>
              <a:rPr lang="el-GR" sz="1400" b="1" dirty="0" smtClean="0">
                <a:cs typeface="Times New Roman" pitchFamily="18" charset="0"/>
              </a:rPr>
              <a:t>παρουσίασε την καλύτερη συνάφεια με το υπόστρωμα. Η επικάλυψη </a:t>
            </a:r>
            <a:r>
              <a:rPr lang="en-US" sz="1400" b="1" dirty="0" err="1" smtClean="0">
                <a:cs typeface="Times New Roman" pitchFamily="18" charset="0"/>
              </a:rPr>
              <a:t>AlCoFeC</a:t>
            </a:r>
            <a:r>
              <a:rPr lang="en-US" sz="1400" b="1" dirty="0" err="1">
                <a:cs typeface="Times New Roman" pitchFamily="18" charset="0"/>
              </a:rPr>
              <a:t>r</a:t>
            </a:r>
            <a:r>
              <a:rPr lang="el-GR" sz="1400" b="1" dirty="0" smtClean="0">
                <a:cs typeface="Times New Roman" pitchFamily="18" charset="0"/>
              </a:rPr>
              <a:t> παρουσίασε την μεγαλύτερη αντίσταση σε οξείδωση και η διαφορά μάζας κατά τη διάρκεια της οξείδωσης ήταν 82% λιγότερη από αυτή του μη επικαλυμμένου υποστρώματος</a:t>
            </a:r>
            <a:r>
              <a:rPr lang="en-US" sz="1400" b="1" dirty="0" smtClean="0">
                <a:cs typeface="Times New Roman" pitchFamily="18" charset="0"/>
              </a:rPr>
              <a:t>. </a:t>
            </a:r>
            <a:r>
              <a:rPr lang="el-GR" sz="1400" b="1" dirty="0" smtClean="0">
                <a:cs typeface="Times New Roman" pitchFamily="18" charset="0"/>
              </a:rPr>
              <a:t>Δεν παρατηρήθηκε</a:t>
            </a:r>
            <a:r>
              <a:rPr lang="en-US" sz="1400" b="1" dirty="0" smtClean="0">
                <a:cs typeface="Times New Roman" pitchFamily="18" charset="0"/>
              </a:rPr>
              <a:t> </a:t>
            </a:r>
            <a:r>
              <a:rPr lang="el-GR" sz="1400" b="1" dirty="0" smtClean="0">
                <a:cs typeface="Times New Roman" pitchFamily="18" charset="0"/>
              </a:rPr>
              <a:t>αποκόλληση στρωμάτων του υλικού κατά τη διάρκεια των 300 ωρών της οξείδωσης για κανένα από τα επικαλυμμένα δείγματα. </a:t>
            </a:r>
            <a:r>
              <a:rPr lang="en-US" sz="1400" b="1" dirty="0" smtClean="0">
                <a:cs typeface="Times New Roman" pitchFamily="18" charset="0"/>
              </a:rPr>
              <a:t> </a:t>
            </a:r>
            <a:endParaRPr lang="el-GR" sz="1400" dirty="0"/>
          </a:p>
        </p:txBody>
      </p:sp>
    </p:spTree>
    <p:extLst>
      <p:ext uri="{BB962C8B-B14F-4D97-AF65-F5344CB8AC3E}">
        <p14:creationId xmlns:p14="http://schemas.microsoft.com/office/powerpoint/2010/main" xmlns="" val="1776428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457200" y="1600200"/>
            <a:ext cx="8229600" cy="5069160"/>
          </a:xfrm>
        </p:spPr>
        <p:txBody>
          <a:bodyPr>
            <a:normAutofit fontScale="70000" lnSpcReduction="20000"/>
          </a:bodyPr>
          <a:lstStyle/>
          <a:p>
            <a:r>
              <a:rPr lang="el-GR" sz="2100" b="1" dirty="0" smtClean="0">
                <a:cs typeface="Times New Roman" pitchFamily="18" charset="0"/>
              </a:rPr>
              <a:t>ΤΙΤΛΟΣ</a:t>
            </a:r>
            <a:r>
              <a:rPr lang="en-US" sz="2100" b="1" dirty="0" smtClean="0">
                <a:cs typeface="Times New Roman" pitchFamily="18" charset="0"/>
              </a:rPr>
              <a:t>: </a:t>
            </a:r>
            <a:r>
              <a:rPr lang="el-GR" sz="2100" b="1" dirty="0" smtClean="0">
                <a:cs typeface="Times New Roman" pitchFamily="18" charset="0"/>
              </a:rPr>
              <a:t>Προστασία των συστατικών του κράματος τιτανίου ενάντια στην οξείδωση υψηλών θερμοκρασιών</a:t>
            </a:r>
            <a:r>
              <a:rPr lang="en-US" sz="2100" b="1" dirty="0" smtClean="0">
                <a:cs typeface="Times New Roman" pitchFamily="18" charset="0"/>
              </a:rPr>
              <a:t> (</a:t>
            </a:r>
            <a:r>
              <a:rPr lang="en-US" sz="2100" b="1" dirty="0">
                <a:cs typeface="Times New Roman" pitchFamily="18" charset="0"/>
              </a:rPr>
              <a:t>Z)</a:t>
            </a:r>
          </a:p>
          <a:p>
            <a:endParaRPr lang="en-US" sz="2100" b="1" dirty="0">
              <a:cs typeface="Times New Roman" pitchFamily="18" charset="0"/>
            </a:endParaRPr>
          </a:p>
          <a:p>
            <a:r>
              <a:rPr lang="en-US" sz="2100" b="1" dirty="0">
                <a:cs typeface="Times New Roman" pitchFamily="18" charset="0"/>
              </a:rPr>
              <a:t> </a:t>
            </a:r>
            <a:r>
              <a:rPr lang="el-GR" sz="2100" b="1" dirty="0" smtClean="0">
                <a:cs typeface="Times New Roman" pitchFamily="18" charset="0"/>
              </a:rPr>
              <a:t>ΥΠΟΣΤΡΩΜΑ</a:t>
            </a:r>
            <a:r>
              <a:rPr lang="en-US" sz="2100" b="1" dirty="0" smtClean="0">
                <a:cs typeface="Times New Roman" pitchFamily="18" charset="0"/>
              </a:rPr>
              <a:t>: </a:t>
            </a:r>
            <a:r>
              <a:rPr lang="en-US" sz="2100" b="1" dirty="0">
                <a:cs typeface="Times New Roman" pitchFamily="18" charset="0"/>
              </a:rPr>
              <a:t>Ti-5.8Al-4.06Sn-3.61Zr-0.7Nb-0.54Mo-0.05C-0.009Fe-0.105O-0.002N</a:t>
            </a:r>
          </a:p>
          <a:p>
            <a:endParaRPr lang="en-US" sz="2100" b="1" dirty="0">
              <a:cs typeface="Times New Roman" pitchFamily="18" charset="0"/>
            </a:endParaRPr>
          </a:p>
          <a:p>
            <a:r>
              <a:rPr lang="el-GR" sz="2100" b="1" dirty="0" smtClean="0">
                <a:cs typeface="Times New Roman" pitchFamily="18" charset="0"/>
              </a:rPr>
              <a:t>ΕΠΙΚΑΛΥΨΕΙΣ</a:t>
            </a:r>
            <a:r>
              <a:rPr lang="en-US" sz="2100" b="1" dirty="0" smtClean="0">
                <a:cs typeface="Times New Roman" pitchFamily="18" charset="0"/>
              </a:rPr>
              <a:t>: </a:t>
            </a:r>
            <a:r>
              <a:rPr lang="el-GR" sz="2100" b="1" dirty="0" smtClean="0">
                <a:cs typeface="Times New Roman" pitchFamily="18" charset="0"/>
              </a:rPr>
              <a:t>Η </a:t>
            </a:r>
            <a:r>
              <a:rPr lang="en-US" sz="2000" b="1" dirty="0" smtClean="0">
                <a:cs typeface="Times New Roman" pitchFamily="18" charset="0"/>
              </a:rPr>
              <a:t>platinum</a:t>
            </a:r>
            <a:r>
              <a:rPr lang="en-US" sz="2100" b="1" dirty="0" smtClean="0">
                <a:cs typeface="Times New Roman" pitchFamily="18" charset="0"/>
              </a:rPr>
              <a:t> </a:t>
            </a:r>
            <a:r>
              <a:rPr lang="en-US" sz="2100" b="1" dirty="0" err="1" smtClean="0">
                <a:cs typeface="Times New Roman" pitchFamily="18" charset="0"/>
              </a:rPr>
              <a:t>aluminide</a:t>
            </a:r>
            <a:r>
              <a:rPr lang="en-US" sz="2100" b="1" dirty="0" smtClean="0">
                <a:cs typeface="Times New Roman" pitchFamily="18" charset="0"/>
              </a:rPr>
              <a:t>,</a:t>
            </a:r>
            <a:r>
              <a:rPr lang="el-GR" sz="2100" b="1" dirty="0" smtClean="0">
                <a:cs typeface="Times New Roman" pitchFamily="18" charset="0"/>
              </a:rPr>
              <a:t> δημιουργήθηκε με ηλεκτροχημική διαδικασία εναπόθεσης της πλατίνας με πάχος περίπου 5μ</a:t>
            </a:r>
            <a:r>
              <a:rPr lang="en-US" sz="2100" b="1" dirty="0" smtClean="0">
                <a:cs typeface="Times New Roman" pitchFamily="18" charset="0"/>
              </a:rPr>
              <a:t>m</a:t>
            </a:r>
            <a:r>
              <a:rPr lang="el-GR" sz="2100" b="1" dirty="0" smtClean="0">
                <a:cs typeface="Times New Roman" pitchFamily="18" charset="0"/>
              </a:rPr>
              <a:t>, στη συνέχεια διεξήχθη επεξεργασία διάχυσης στους 700</a:t>
            </a:r>
            <a:r>
              <a:rPr lang="en-US" sz="2100" b="1" dirty="0" smtClean="0">
                <a:cs typeface="Times New Roman" pitchFamily="18" charset="0"/>
              </a:rPr>
              <a:t>C </a:t>
            </a:r>
            <a:r>
              <a:rPr lang="el-GR" sz="2100" b="1" dirty="0" smtClean="0">
                <a:cs typeface="Times New Roman" pitchFamily="18" charset="0"/>
              </a:rPr>
              <a:t>για 2 ώρες σε ατμόσφαιρα αργού, ώστε να επιτευχθεί ισχυρός μεταλλικός δεσμός μεταξύ της πλατίνας και του υποστρώματος. </a:t>
            </a:r>
          </a:p>
          <a:p>
            <a:r>
              <a:rPr lang="el-GR" sz="2100" b="1" dirty="0" smtClean="0">
                <a:cs typeface="Times New Roman" pitchFamily="18" charset="0"/>
              </a:rPr>
              <a:t>Η επικάλυψη </a:t>
            </a:r>
            <a:r>
              <a:rPr lang="en-US" sz="2100" b="1" dirty="0" smtClean="0">
                <a:cs typeface="Times New Roman" pitchFamily="18" charset="0"/>
              </a:rPr>
              <a:t>plain </a:t>
            </a:r>
            <a:r>
              <a:rPr lang="en-US" sz="2100" b="1" dirty="0" err="1" smtClean="0">
                <a:cs typeface="Times New Roman" pitchFamily="18" charset="0"/>
              </a:rPr>
              <a:t>aluminide</a:t>
            </a:r>
            <a:r>
              <a:rPr lang="en-US" sz="2100" b="1" dirty="0" smtClean="0">
                <a:cs typeface="Times New Roman" pitchFamily="18" charset="0"/>
              </a:rPr>
              <a:t>, </a:t>
            </a:r>
            <a:r>
              <a:rPr lang="el-GR" sz="2100" b="1" dirty="0" smtClean="0">
                <a:cs typeface="Times New Roman" pitchFamily="18" charset="0"/>
              </a:rPr>
              <a:t>έγινε με εναπόθεση αλουμινίου πάνω σε κράμα τιτανίου (χωρίς πλατίνα) και μια ακόλουθη διαδικασία η οποία περιγράφηκε παραπάνω.</a:t>
            </a:r>
          </a:p>
          <a:p>
            <a:endParaRPr lang="en-US" sz="2100" b="1" dirty="0">
              <a:cs typeface="Times New Roman" pitchFamily="18" charset="0"/>
            </a:endParaRPr>
          </a:p>
          <a:p>
            <a:r>
              <a:rPr lang="el-GR" sz="2100" b="1" dirty="0" smtClean="0">
                <a:cs typeface="Times New Roman" pitchFamily="18" charset="0"/>
              </a:rPr>
              <a:t>ΤΕΣΤ ΟΞΕΙΔΩΣΗΣ</a:t>
            </a:r>
            <a:r>
              <a:rPr lang="en-US" sz="2100" b="1" dirty="0" smtClean="0">
                <a:cs typeface="Times New Roman" pitchFamily="18" charset="0"/>
              </a:rPr>
              <a:t>: </a:t>
            </a:r>
            <a:r>
              <a:rPr lang="el-GR" sz="2100" b="1" dirty="0" smtClean="0">
                <a:cs typeface="Times New Roman" pitchFamily="18" charset="0"/>
              </a:rPr>
              <a:t>Διεξήχθη στους 800</a:t>
            </a:r>
            <a:r>
              <a:rPr lang="en-US" sz="2100" b="1" dirty="0" smtClean="0">
                <a:cs typeface="Times New Roman" pitchFamily="18" charset="0"/>
              </a:rPr>
              <a:t>C </a:t>
            </a:r>
            <a:r>
              <a:rPr lang="el-GR" sz="2100" b="1" dirty="0" smtClean="0">
                <a:cs typeface="Times New Roman" pitchFamily="18" charset="0"/>
              </a:rPr>
              <a:t>για 400 ώρες.</a:t>
            </a:r>
            <a:endParaRPr lang="en-US" sz="2100" b="1" dirty="0" smtClean="0">
              <a:cs typeface="Times New Roman" pitchFamily="18" charset="0"/>
            </a:endParaRPr>
          </a:p>
          <a:p>
            <a:endParaRPr lang="en-US" sz="2100" b="1" dirty="0" smtClean="0">
              <a:cs typeface="Times New Roman" pitchFamily="18" charset="0"/>
            </a:endParaRPr>
          </a:p>
          <a:p>
            <a:r>
              <a:rPr lang="el-GR" sz="2100" b="1" dirty="0" smtClean="0">
                <a:cs typeface="Times New Roman" pitchFamily="18" charset="0"/>
              </a:rPr>
              <a:t>ΑΠΟΤΕΛΕΣΜΑΤΑ</a:t>
            </a:r>
            <a:r>
              <a:rPr lang="en-US" sz="2100" b="1" dirty="0" smtClean="0">
                <a:cs typeface="Times New Roman" pitchFamily="18" charset="0"/>
              </a:rPr>
              <a:t>:</a:t>
            </a:r>
            <a:r>
              <a:rPr lang="el-GR" sz="2100" b="1" dirty="0" smtClean="0">
                <a:cs typeface="Times New Roman" pitchFamily="18" charset="0"/>
              </a:rPr>
              <a:t> Ένα συνεχές, «προσκολλημένο» και προστατευτικό στρώμα </a:t>
            </a:r>
            <a:r>
              <a:rPr lang="el-GR" sz="2100" b="1" dirty="0" err="1" smtClean="0">
                <a:cs typeface="Times New Roman" pitchFamily="18" charset="0"/>
              </a:rPr>
              <a:t>αλούμινας</a:t>
            </a:r>
            <a:r>
              <a:rPr lang="el-GR" sz="2100" b="1" dirty="0" smtClean="0">
                <a:cs typeface="Times New Roman" pitchFamily="18" charset="0"/>
              </a:rPr>
              <a:t>, δημιουργήθηκε στην επιφάνεια της επικάλυψης. Αυτό το προστατευτικό στρώμα, το οποίο δημιουργήθηκε κατά τη διάρκεια της έκθεσης της επικάλυψης σε οξειδωτικό περιβάλλον, είναι ένας μέγιστος παράγοντας που συνείσφερε στην εξαιρετική αντίσταση σε οξείδωση και στη πολύ μικρή διαφορά βάρους κατά τη διάρκεια της οξείδωσης.</a:t>
            </a:r>
            <a:endParaRPr lang="en-US" sz="2100" b="1" dirty="0" smtClean="0">
              <a:cs typeface="Times New Roman" pitchFamily="18" charset="0"/>
            </a:endParaRPr>
          </a:p>
          <a:p>
            <a:r>
              <a:rPr lang="el-GR" sz="2100" b="1" dirty="0" smtClean="0">
                <a:cs typeface="Times New Roman" pitchFamily="18" charset="0"/>
              </a:rPr>
              <a:t>Στην επικάλυψη «</a:t>
            </a:r>
            <a:r>
              <a:rPr lang="en-US" sz="2100" b="1" dirty="0" smtClean="0">
                <a:cs typeface="Times New Roman" pitchFamily="18" charset="0"/>
              </a:rPr>
              <a:t>plain </a:t>
            </a:r>
            <a:r>
              <a:rPr lang="en-US" sz="2100" b="1" dirty="0" err="1" smtClean="0">
                <a:cs typeface="Times New Roman" pitchFamily="18" charset="0"/>
              </a:rPr>
              <a:t>aluminide</a:t>
            </a:r>
            <a:r>
              <a:rPr lang="el-GR" sz="2100" b="1" dirty="0" smtClean="0">
                <a:cs typeface="Times New Roman" pitchFamily="18" charset="0"/>
              </a:rPr>
              <a:t>» κάποια στοιχεία από το υπόστρωμα περνάνε στην επικάλυψη και μειώνουν την αντοχή της σε οξείδωση.</a:t>
            </a:r>
          </a:p>
          <a:p>
            <a:r>
              <a:rPr lang="el-GR" sz="2100" b="1" dirty="0" smtClean="0">
                <a:cs typeface="Times New Roman" pitchFamily="18" charset="0"/>
              </a:rPr>
              <a:t>Η παρατεταμένη έκθεση προκάλεσε την «αποτυχία» της επικάλυψης</a:t>
            </a:r>
            <a:r>
              <a:rPr lang="en-US" sz="2100" b="1" dirty="0">
                <a:cs typeface="Times New Roman" pitchFamily="18" charset="0"/>
              </a:rPr>
              <a:t> platinum </a:t>
            </a:r>
            <a:r>
              <a:rPr lang="en-US" sz="2100" b="1" dirty="0" err="1">
                <a:cs typeface="Times New Roman" pitchFamily="18" charset="0"/>
              </a:rPr>
              <a:t>aluminide</a:t>
            </a:r>
            <a:r>
              <a:rPr lang="el-GR" sz="2100" b="1" dirty="0" smtClean="0">
                <a:cs typeface="Times New Roman" pitchFamily="18" charset="0"/>
              </a:rPr>
              <a:t> και την δημιουργία μόνο μη προστατευτικών οξειδίων στο υπόστρωμα από τα συστατικά του κράματος.</a:t>
            </a:r>
            <a:endParaRPr lang="el-GR" dirty="0"/>
          </a:p>
        </p:txBody>
      </p:sp>
    </p:spTree>
    <p:extLst>
      <p:ext uri="{BB962C8B-B14F-4D97-AF65-F5344CB8AC3E}">
        <p14:creationId xmlns:p14="http://schemas.microsoft.com/office/powerpoint/2010/main" xmlns="" val="183643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395536" y="1268760"/>
            <a:ext cx="8229600" cy="5141168"/>
          </a:xfrm>
        </p:spPr>
        <p:txBody>
          <a:bodyPr>
            <a:normAutofit fontScale="47500" lnSpcReduction="20000"/>
          </a:bodyPr>
          <a:lstStyle/>
          <a:p>
            <a:r>
              <a:rPr lang="el-GR" sz="2900" b="1" dirty="0" smtClean="0"/>
              <a:t>ΤΙΤΛΟΣ</a:t>
            </a:r>
            <a:r>
              <a:rPr lang="en-US" sz="2900" b="1" dirty="0" smtClean="0"/>
              <a:t>: </a:t>
            </a:r>
            <a:r>
              <a:rPr lang="el-GR" sz="2900" b="1" dirty="0" smtClean="0"/>
              <a:t>Επικαλύψεις </a:t>
            </a:r>
            <a:r>
              <a:rPr lang="en-US" sz="2900" b="1" dirty="0" smtClean="0"/>
              <a:t>glass-ceramic </a:t>
            </a:r>
            <a:r>
              <a:rPr lang="el-GR" sz="2900" b="1" dirty="0" smtClean="0"/>
              <a:t>σε κράματα τιτανίου για προστασία από την οξείδωση σε υψηλές θερμοκρασίες. Κινητική της οξείδωσης και </a:t>
            </a:r>
            <a:r>
              <a:rPr lang="el-GR" sz="2900" b="1" dirty="0" err="1" smtClean="0"/>
              <a:t>μικροδομή</a:t>
            </a:r>
            <a:r>
              <a:rPr lang="el-GR" sz="2900" b="1" dirty="0" smtClean="0"/>
              <a:t>.</a:t>
            </a:r>
            <a:r>
              <a:rPr lang="en-US" sz="2900" b="1" dirty="0" smtClean="0"/>
              <a:t> </a:t>
            </a:r>
            <a:r>
              <a:rPr lang="en-US" sz="2900" b="1" dirty="0"/>
              <a:t>(</a:t>
            </a:r>
            <a:r>
              <a:rPr lang="el-GR" sz="2900" b="1" dirty="0"/>
              <a:t>Δ)</a:t>
            </a:r>
            <a:endParaRPr lang="en-US" sz="2900" b="1" dirty="0"/>
          </a:p>
          <a:p>
            <a:endParaRPr lang="en-US" sz="2900" b="1" dirty="0"/>
          </a:p>
          <a:p>
            <a:r>
              <a:rPr lang="el-GR" sz="2900" b="1" dirty="0" smtClean="0"/>
              <a:t>ΥΠΟΣΤΡΩΜΑ</a:t>
            </a:r>
            <a:r>
              <a:rPr lang="en-US" sz="2900" b="1" dirty="0" smtClean="0"/>
              <a:t>: </a:t>
            </a:r>
            <a:r>
              <a:rPr lang="en-US" sz="2900" b="1" dirty="0"/>
              <a:t>Ti-6Al-4V</a:t>
            </a:r>
          </a:p>
          <a:p>
            <a:endParaRPr lang="en-US" sz="2900" b="1" dirty="0"/>
          </a:p>
          <a:p>
            <a:r>
              <a:rPr lang="el-GR" sz="2900" b="1" dirty="0" smtClean="0"/>
              <a:t>ΕΠΙΚΑΛΥΨΗ</a:t>
            </a:r>
            <a:r>
              <a:rPr lang="en-US" sz="2900" b="1" dirty="0" smtClean="0"/>
              <a:t>: Glass-ceramic </a:t>
            </a:r>
            <a:r>
              <a:rPr lang="en-US" sz="2900" b="1" dirty="0"/>
              <a:t>58.26 SiO2-5.98 Al2O3- 9ZnO- 3.66CaO- 5.29 ZrO2- 2.75 TiO2- 4.66 B2O3- 3.4 Na2O- 7 KNO3. </a:t>
            </a:r>
            <a:r>
              <a:rPr lang="el-GR" sz="2900" b="1" dirty="0" smtClean="0"/>
              <a:t>Τα υποστρώματα «ψεκάστηκαν» με τα στοιχεία της επικάλυψης</a:t>
            </a:r>
            <a:r>
              <a:rPr lang="el-GR" sz="2900" b="1" dirty="0"/>
              <a:t> σε θερμοκρασία δωματίου</a:t>
            </a:r>
            <a:r>
              <a:rPr lang="en-US" sz="2900" b="1" dirty="0" smtClean="0"/>
              <a:t>, </a:t>
            </a:r>
            <a:r>
              <a:rPr lang="el-GR" sz="2900" b="1" dirty="0" smtClean="0"/>
              <a:t>στεγνώθηκαν στους 250</a:t>
            </a:r>
            <a:r>
              <a:rPr lang="en-US" sz="2900" b="1" dirty="0" smtClean="0"/>
              <a:t>C</a:t>
            </a:r>
            <a:r>
              <a:rPr lang="el-GR" sz="2900" b="1" dirty="0" smtClean="0"/>
              <a:t> για 15 λεπτά και τέλος υπέστησαν θερμική επεξεργασία στους 900</a:t>
            </a:r>
            <a:r>
              <a:rPr lang="en-US" sz="2900" b="1" dirty="0" smtClean="0"/>
              <a:t>C </a:t>
            </a:r>
            <a:r>
              <a:rPr lang="el-GR" sz="2900" b="1" dirty="0" smtClean="0"/>
              <a:t>για 10 λεπτά.</a:t>
            </a:r>
            <a:endParaRPr lang="en-US" sz="2900" b="1" dirty="0"/>
          </a:p>
          <a:p>
            <a:endParaRPr lang="en-US" sz="2900" b="1" dirty="0"/>
          </a:p>
          <a:p>
            <a:r>
              <a:rPr lang="el-GR" sz="2900" b="1" dirty="0" smtClean="0"/>
              <a:t>ΤΕΣΤ ΟΞΕΙΔΩΣΗΣ</a:t>
            </a:r>
            <a:r>
              <a:rPr lang="en-US" sz="2900" b="1" dirty="0" smtClean="0"/>
              <a:t>: </a:t>
            </a:r>
            <a:r>
              <a:rPr lang="el-GR" sz="2900" b="1" dirty="0" smtClean="0"/>
              <a:t>Ισοθερμική οξείδωση σε στατικό αέρα στους 800</a:t>
            </a:r>
            <a:r>
              <a:rPr lang="en-US" sz="2900" b="1" dirty="0" smtClean="0"/>
              <a:t>C </a:t>
            </a:r>
            <a:r>
              <a:rPr lang="el-GR" sz="2900" b="1" dirty="0" smtClean="0"/>
              <a:t>για περισσότερες από 200 ώρες.</a:t>
            </a:r>
            <a:r>
              <a:rPr lang="el-GR" sz="2900" b="1" dirty="0"/>
              <a:t> </a:t>
            </a:r>
            <a:r>
              <a:rPr lang="el-GR" sz="2900" b="1" dirty="0" smtClean="0"/>
              <a:t>Χρησιμοποιήθηκαν </a:t>
            </a:r>
            <a:r>
              <a:rPr lang="el-GR" sz="2900" b="1" dirty="0"/>
              <a:t>τ</a:t>
            </a:r>
            <a:r>
              <a:rPr lang="el-GR" sz="2900" b="1" dirty="0" smtClean="0"/>
              <a:t>ρία παράλληλα δοκίμια που τοποθετήθηκαν σε «καλούπια»</a:t>
            </a:r>
            <a:r>
              <a:rPr lang="en-US" sz="2900" b="1" dirty="0" smtClean="0"/>
              <a:t> </a:t>
            </a:r>
            <a:r>
              <a:rPr lang="el-GR" sz="2900" b="1" dirty="0" err="1" smtClean="0"/>
              <a:t>αλούμινας</a:t>
            </a:r>
            <a:r>
              <a:rPr lang="el-GR" sz="2900" b="1" dirty="0" smtClean="0"/>
              <a:t>(</a:t>
            </a:r>
            <a:r>
              <a:rPr lang="en-US" sz="2900" b="1" dirty="0" smtClean="0"/>
              <a:t>alumina crucibles).</a:t>
            </a:r>
            <a:r>
              <a:rPr lang="el-GR" sz="2900" b="1" dirty="0" smtClean="0"/>
              <a:t> Στη συνέχεια τοποθετήθηκαν σε φούρνο όπου έγινε η θερμική τους επεξεργασία στους 1000</a:t>
            </a:r>
            <a:r>
              <a:rPr lang="en-US" sz="2900" b="1" dirty="0" smtClean="0"/>
              <a:t>C</a:t>
            </a:r>
            <a:r>
              <a:rPr lang="el-GR" sz="2900" b="1" dirty="0" smtClean="0"/>
              <a:t>, μέχρι να είναι σίγουρο ότι δεν θα μεταβληθεί το βάρος τους κατά τη διάρκεια του τεστ οξείδωσης.</a:t>
            </a:r>
          </a:p>
          <a:p>
            <a:endParaRPr lang="en-US" sz="2900" b="1" dirty="0"/>
          </a:p>
          <a:p>
            <a:r>
              <a:rPr lang="el-GR" sz="2900" b="1" dirty="0" smtClean="0"/>
              <a:t>ΑΠΟΤΕΛΕΣΜΑΤΑ</a:t>
            </a:r>
            <a:r>
              <a:rPr lang="en-US" sz="2900" b="1" dirty="0" smtClean="0"/>
              <a:t>:</a:t>
            </a:r>
            <a:r>
              <a:rPr lang="el-GR" sz="2900" b="1" dirty="0" smtClean="0"/>
              <a:t> Η διαφορά βάρους στα επικαλυμμένα δείγματα, ήταν ασήμαντη μετά από 230 ώρες οξείδωσης στους 800</a:t>
            </a:r>
            <a:r>
              <a:rPr lang="en-US" sz="2900" b="1" dirty="0" smtClean="0"/>
              <a:t>C.</a:t>
            </a:r>
            <a:r>
              <a:rPr lang="el-GR" sz="2900" b="1" dirty="0" smtClean="0"/>
              <a:t> Τα κράματα τιτανίου προστατεύτηκαν από την επικάλυψη</a:t>
            </a:r>
            <a:r>
              <a:rPr lang="en-US" sz="2900" b="1" dirty="0" smtClean="0"/>
              <a:t>. H </a:t>
            </a:r>
            <a:r>
              <a:rPr lang="el-GR" sz="2900" b="1" dirty="0" smtClean="0"/>
              <a:t>καμπύλη  της διαφοράς βάρους διαχωρίζεται σε δύο μέρη, το ένα μέρος αναφέρεται σε χρόνους οξείδωσης μικρότερους από 50 ώρες και το δεύτερο μέρος αναφέρεται σε χρόνους μεγαλύτερους από 50 ώρες. Διαπιστώθηκε ότι ο ρυθμός οξείδωσης ακολουθεί τη γραμμική σχέση</a:t>
            </a:r>
            <a:r>
              <a:rPr lang="en-US" sz="2900" b="1" dirty="0" smtClean="0"/>
              <a:t>: m=</a:t>
            </a:r>
            <a:r>
              <a:rPr lang="en-US" sz="2900" b="1" dirty="0" err="1" smtClean="0"/>
              <a:t>b+kt</a:t>
            </a:r>
            <a:r>
              <a:rPr lang="en-US" sz="2900" b="1" dirty="0" smtClean="0"/>
              <a:t> </a:t>
            </a:r>
            <a:r>
              <a:rPr lang="en-US" sz="2900" b="1" dirty="0"/>
              <a:t>(m </a:t>
            </a:r>
            <a:r>
              <a:rPr lang="el-GR" sz="2900" b="1" dirty="0" smtClean="0"/>
              <a:t>δηλώνει τη διαφορά τη διαφορά μάζας </a:t>
            </a:r>
            <a:r>
              <a:rPr lang="en-US" sz="2900" b="1" dirty="0" smtClean="0"/>
              <a:t>mg/cm2</a:t>
            </a:r>
            <a:r>
              <a:rPr lang="en-US" sz="2900" b="1" dirty="0"/>
              <a:t>, t </a:t>
            </a:r>
            <a:r>
              <a:rPr lang="el-GR" sz="2900" b="1" dirty="0" smtClean="0"/>
              <a:t>ο χρόνος οξείδωσης σε ώρες</a:t>
            </a:r>
            <a:r>
              <a:rPr lang="en-US" sz="2900" b="1" dirty="0" smtClean="0"/>
              <a:t>, </a:t>
            </a:r>
            <a:r>
              <a:rPr lang="el-GR" sz="2900" b="1" dirty="0" smtClean="0"/>
              <a:t>οι παράμετροι </a:t>
            </a:r>
            <a:r>
              <a:rPr lang="en-US" sz="2900" b="1" dirty="0" smtClean="0"/>
              <a:t>b </a:t>
            </a:r>
            <a:r>
              <a:rPr lang="el-GR" sz="2900" b="1" dirty="0" smtClean="0"/>
              <a:t>και</a:t>
            </a:r>
            <a:r>
              <a:rPr lang="en-US" sz="2900" b="1" dirty="0" smtClean="0"/>
              <a:t> </a:t>
            </a:r>
            <a:r>
              <a:rPr lang="en-US" sz="2900" b="1" dirty="0"/>
              <a:t>k </a:t>
            </a:r>
            <a:r>
              <a:rPr lang="el-GR" sz="2900" b="1" dirty="0" smtClean="0"/>
              <a:t>είναι η</a:t>
            </a:r>
            <a:r>
              <a:rPr lang="en-US" sz="2900" b="1" dirty="0" smtClean="0"/>
              <a:t> </a:t>
            </a:r>
            <a:r>
              <a:rPr lang="el-GR" sz="2900" b="1" dirty="0" smtClean="0"/>
              <a:t>διακοπή και η</a:t>
            </a:r>
            <a:r>
              <a:rPr lang="en-US" sz="2900" b="1" dirty="0" smtClean="0"/>
              <a:t> </a:t>
            </a:r>
            <a:r>
              <a:rPr lang="el-GR" sz="2900" b="1" dirty="0" smtClean="0"/>
              <a:t>κλίση, αντίστοιχα</a:t>
            </a:r>
            <a:r>
              <a:rPr lang="en-US" sz="2900" b="1" dirty="0" smtClean="0"/>
              <a:t>. </a:t>
            </a:r>
            <a:r>
              <a:rPr lang="el-GR" sz="2900" b="1" dirty="0" smtClean="0"/>
              <a:t>Ο ρυθμός οξείδωσης με χρόνο έκθεσης μικρότερο από 50 ώρες ήταν διπλάσιος από το ρυθμό οξείδωσης με χρόνο έκθεσης μεγαλύτερο από 50 ώρες.</a:t>
            </a:r>
            <a:endParaRPr lang="en-US" sz="2900" b="1" dirty="0"/>
          </a:p>
          <a:p>
            <a:endParaRPr lang="el-GR" dirty="0"/>
          </a:p>
          <a:p>
            <a:endParaRPr lang="el-GR" dirty="0"/>
          </a:p>
        </p:txBody>
      </p:sp>
    </p:spTree>
    <p:extLst>
      <p:ext uri="{BB962C8B-B14F-4D97-AF65-F5344CB8AC3E}">
        <p14:creationId xmlns:p14="http://schemas.microsoft.com/office/powerpoint/2010/main" xmlns="" val="107388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67544" y="116632"/>
            <a:ext cx="8229600" cy="6552728"/>
          </a:xfrm>
        </p:spPr>
        <p:txBody>
          <a:bodyPr>
            <a:normAutofit/>
          </a:bodyPr>
          <a:lstStyle/>
          <a:p>
            <a:r>
              <a:rPr lang="el-GR" sz="1400" b="1" dirty="0" smtClean="0"/>
              <a:t>Πριν από τη θερμική επεξεργασία στους 800</a:t>
            </a:r>
            <a:r>
              <a:rPr lang="en-US" sz="1400" b="1" dirty="0" smtClean="0"/>
              <a:t>C</a:t>
            </a:r>
            <a:r>
              <a:rPr lang="el-GR" sz="1400" b="1" dirty="0" smtClean="0"/>
              <a:t>, υπήρχαν κορυφές Τ</a:t>
            </a:r>
            <a:r>
              <a:rPr lang="en-US" sz="1400" b="1" dirty="0" smtClean="0"/>
              <a:t>iO2, </a:t>
            </a:r>
            <a:r>
              <a:rPr lang="el-GR" sz="1400" b="1" dirty="0" smtClean="0"/>
              <a:t>κάτι το οποίο δείχνει ότι η επιφάνεια του υποστρώματος είχε ήδη οξειδωθεί κατά τη διάρκεια της διαδικασίας </a:t>
            </a:r>
            <a:r>
              <a:rPr lang="en-US" sz="1400" b="1" dirty="0" smtClean="0"/>
              <a:t>firing</a:t>
            </a:r>
            <a:r>
              <a:rPr lang="el-GR" sz="1400" b="1" dirty="0" smtClean="0"/>
              <a:t> που εφαρμόστηκε στην επικάλυψη. Παρόλο που το υπόστρωμα ήταν απομονωμένο από την οξειδωτική ατμόσφαιρα λόγω της επικάλυψης, παρατηρήθηκε αύξηση της έντασης της κορυφής του </a:t>
            </a:r>
            <a:r>
              <a:rPr lang="en-US" sz="1400" b="1" dirty="0" smtClean="0"/>
              <a:t>TiO2, </a:t>
            </a:r>
            <a:r>
              <a:rPr lang="el-GR" sz="1400" b="1" dirty="0" smtClean="0"/>
              <a:t>κάτι το οποίο σημαίνει ότι οξειδωνόταν αργά λόγω της παρατεταμένης έκθεσης σε οξειδωτικό περιβάλλον.</a:t>
            </a:r>
            <a:endParaRPr lang="en-US" sz="1400" b="1" dirty="0"/>
          </a:p>
          <a:p>
            <a:endParaRPr lang="en-US" sz="1400" b="1" dirty="0"/>
          </a:p>
          <a:p>
            <a:r>
              <a:rPr lang="el-GR" sz="1400" b="1" dirty="0" smtClean="0"/>
              <a:t>Η επικάλυψη </a:t>
            </a:r>
            <a:r>
              <a:rPr lang="en-US" sz="1400" b="1" dirty="0" smtClean="0"/>
              <a:t>glass-ceramic </a:t>
            </a:r>
            <a:r>
              <a:rPr lang="el-GR" sz="1400" b="1" dirty="0" smtClean="0"/>
              <a:t>προσέφερε αποτελεσματική προστασία του κράματος </a:t>
            </a:r>
            <a:r>
              <a:rPr lang="en-US" sz="1400" b="1" dirty="0" smtClean="0"/>
              <a:t>Ti-6Al-4V </a:t>
            </a:r>
            <a:r>
              <a:rPr lang="el-GR" sz="1400" b="1" dirty="0" smtClean="0"/>
              <a:t>ενάντια στην οξείδωση σε υψηλές θερμοκρασίες. Μετά την οξείδωση, η διαφορά μάζας και η είσοδος του οξυγόνου στο υπόστρωμα ήταν ασήμαντη.</a:t>
            </a:r>
            <a:endParaRPr lang="en-US" sz="1400" b="1" dirty="0"/>
          </a:p>
          <a:p>
            <a:endParaRPr lang="en-US" sz="1400" b="1" dirty="0"/>
          </a:p>
          <a:p>
            <a:r>
              <a:rPr lang="el-GR" sz="1400" b="1" dirty="0" smtClean="0"/>
              <a:t>Η οξείδωση του επικαλυμμένου κράματος </a:t>
            </a:r>
            <a:r>
              <a:rPr lang="en-US" sz="1400" b="1" dirty="0" smtClean="0"/>
              <a:t>Ti-6Al-4V </a:t>
            </a:r>
            <a:r>
              <a:rPr lang="el-GR" sz="1400" b="1" dirty="0" smtClean="0"/>
              <a:t>αναπτύχθηκε με σταθερό ρυθμό (</a:t>
            </a:r>
            <a:r>
              <a:rPr lang="en-US" sz="1400" b="1" dirty="0" err="1" smtClean="0"/>
              <a:t>dm</a:t>
            </a:r>
            <a:r>
              <a:rPr lang="en-US" sz="1400" b="1" dirty="0" smtClean="0"/>
              <a:t>/</a:t>
            </a:r>
            <a:r>
              <a:rPr lang="en-US" sz="1400" b="1" dirty="0" err="1" smtClean="0"/>
              <a:t>dt</a:t>
            </a:r>
            <a:r>
              <a:rPr lang="en-US" sz="1400" b="1" dirty="0"/>
              <a:t>), </a:t>
            </a:r>
            <a:r>
              <a:rPr lang="el-GR" sz="1400" b="1" dirty="0" smtClean="0"/>
              <a:t>όπου η διάχυση του οξυγόνου είναι ο περιοριστικός παράγοντας. Η γραμμική σχέση της οξείδωσης είναι η εξής</a:t>
            </a:r>
            <a:r>
              <a:rPr lang="en-US" sz="1400" b="1" dirty="0" smtClean="0"/>
              <a:t>:  </a:t>
            </a:r>
            <a:r>
              <a:rPr lang="en-US" sz="1400" b="1" dirty="0" err="1"/>
              <a:t>dm</a:t>
            </a:r>
            <a:r>
              <a:rPr lang="en-US" sz="1400" b="1" dirty="0"/>
              <a:t>/</a:t>
            </a:r>
            <a:r>
              <a:rPr lang="en-US" sz="1400" b="1" dirty="0" err="1"/>
              <a:t>dt</a:t>
            </a:r>
            <a:r>
              <a:rPr lang="en-US" sz="1400" b="1" dirty="0"/>
              <a:t>=D</a:t>
            </a:r>
            <a:r>
              <a:rPr lang="el-GR" sz="1400" b="1" dirty="0"/>
              <a:t>ρ(</a:t>
            </a:r>
            <a:r>
              <a:rPr lang="en-US" sz="1400" b="1" dirty="0"/>
              <a:t>C1-C2)/</a:t>
            </a:r>
            <a:r>
              <a:rPr lang="en-US" sz="1400" b="1" dirty="0" err="1"/>
              <a:t>C’b</a:t>
            </a:r>
            <a:r>
              <a:rPr lang="en-US" sz="1400" b="1" dirty="0"/>
              <a:t> </a:t>
            </a:r>
            <a:r>
              <a:rPr lang="el-GR" sz="1400" b="1" dirty="0" smtClean="0"/>
              <a:t>όπου</a:t>
            </a:r>
            <a:r>
              <a:rPr lang="en-US" sz="1400" b="1" dirty="0" smtClean="0"/>
              <a:t> </a:t>
            </a:r>
            <a:r>
              <a:rPr lang="en-US" sz="1400" b="1" dirty="0" err="1"/>
              <a:t>dm</a:t>
            </a:r>
            <a:r>
              <a:rPr lang="en-US" sz="1400" b="1" dirty="0"/>
              <a:t>/</a:t>
            </a:r>
            <a:r>
              <a:rPr lang="en-US" sz="1400" b="1" dirty="0" err="1"/>
              <a:t>dt</a:t>
            </a:r>
            <a:r>
              <a:rPr lang="en-US" sz="1400" b="1" dirty="0"/>
              <a:t> </a:t>
            </a:r>
            <a:r>
              <a:rPr lang="el-GR" sz="1400" b="1" dirty="0" smtClean="0"/>
              <a:t> είναι ο ρυθμός οξείδωσης , </a:t>
            </a:r>
            <a:r>
              <a:rPr lang="en-US" sz="1400" b="1" dirty="0" smtClean="0"/>
              <a:t>D </a:t>
            </a:r>
            <a:r>
              <a:rPr lang="el-GR" sz="1400" b="1" dirty="0" smtClean="0"/>
              <a:t>ο συντελεστής διάχυσης του οξυγόνου</a:t>
            </a:r>
            <a:r>
              <a:rPr lang="en-US" sz="1400" b="1" dirty="0" smtClean="0"/>
              <a:t>, </a:t>
            </a:r>
            <a:r>
              <a:rPr lang="el-GR" sz="1400" b="1" dirty="0"/>
              <a:t>ρ </a:t>
            </a:r>
            <a:r>
              <a:rPr lang="el-GR" sz="1400" b="1" dirty="0" smtClean="0"/>
              <a:t>η πυκνότητα του οξειδίου του τιτανίου</a:t>
            </a:r>
            <a:r>
              <a:rPr lang="en-US" sz="1400" b="1" dirty="0" smtClean="0"/>
              <a:t> </a:t>
            </a:r>
            <a:r>
              <a:rPr lang="en-US" sz="1400" b="1" dirty="0"/>
              <a:t>(TiO2), C’ </a:t>
            </a:r>
            <a:r>
              <a:rPr lang="el-GR" sz="1400" b="1" dirty="0" smtClean="0"/>
              <a:t>η συγκέντρωση του ιόντος του οξυγόνου στην </a:t>
            </a:r>
            <a:r>
              <a:rPr lang="el-GR" sz="1400" b="1" dirty="0" err="1" smtClean="0"/>
              <a:t>διεπιφάνεια</a:t>
            </a:r>
            <a:r>
              <a:rPr lang="el-GR" sz="1400" b="1" dirty="0"/>
              <a:t> </a:t>
            </a:r>
            <a:r>
              <a:rPr lang="en-US" sz="1400" b="1" dirty="0" smtClean="0"/>
              <a:t>silicide/</a:t>
            </a:r>
            <a:r>
              <a:rPr lang="el-GR" sz="1400" b="1" dirty="0" smtClean="0"/>
              <a:t>επικάλυψη</a:t>
            </a:r>
            <a:r>
              <a:rPr lang="en-US" sz="1400" b="1" dirty="0" smtClean="0"/>
              <a:t>, </a:t>
            </a:r>
            <a:r>
              <a:rPr lang="en-US" sz="1400" b="1" dirty="0"/>
              <a:t>b </a:t>
            </a:r>
            <a:r>
              <a:rPr lang="el-GR" sz="1400" b="1" dirty="0" smtClean="0"/>
              <a:t>το πάχος της επικάλυψης.</a:t>
            </a:r>
            <a:r>
              <a:rPr lang="en-US" sz="1400" b="1" dirty="0" smtClean="0"/>
              <a:t> </a:t>
            </a:r>
            <a:r>
              <a:rPr lang="en-US" sz="1400" b="1" dirty="0"/>
              <a:t>C1 </a:t>
            </a:r>
            <a:r>
              <a:rPr lang="el-GR" sz="1400" b="1" dirty="0" smtClean="0"/>
              <a:t>και</a:t>
            </a:r>
            <a:r>
              <a:rPr lang="en-US" sz="1400" b="1" dirty="0" smtClean="0"/>
              <a:t> </a:t>
            </a:r>
            <a:r>
              <a:rPr lang="en-US" sz="1400" b="1" dirty="0"/>
              <a:t>C2 </a:t>
            </a:r>
            <a:r>
              <a:rPr lang="el-GR" sz="1400" b="1" dirty="0" smtClean="0"/>
              <a:t>είναι οι συγκεντρώσεις του διαλυμένου μορίου του οξυγόνου στην επικάλυψη στις </a:t>
            </a:r>
            <a:r>
              <a:rPr lang="el-GR" sz="1400" b="1" dirty="0" err="1" smtClean="0"/>
              <a:t>διεπιφάνειες</a:t>
            </a:r>
            <a:r>
              <a:rPr lang="el-GR" sz="1400" b="1" dirty="0" smtClean="0"/>
              <a:t> επικάλυψης/ατμόσφαιρας και </a:t>
            </a:r>
            <a:r>
              <a:rPr lang="en-US" sz="1400" b="1" dirty="0" smtClean="0"/>
              <a:t>silicide/</a:t>
            </a:r>
            <a:r>
              <a:rPr lang="el-GR" sz="1400" b="1" dirty="0" smtClean="0"/>
              <a:t>επικάλυψης</a:t>
            </a:r>
            <a:r>
              <a:rPr lang="en-US" sz="1400" b="1" dirty="0" smtClean="0"/>
              <a:t>, </a:t>
            </a:r>
            <a:r>
              <a:rPr lang="el-GR" sz="1400" b="1" dirty="0" smtClean="0"/>
              <a:t>αντίστοιχα.</a:t>
            </a:r>
            <a:endParaRPr lang="en-US" sz="1400" b="1" dirty="0"/>
          </a:p>
          <a:p>
            <a:pPr marL="0" indent="0">
              <a:buNone/>
            </a:pPr>
            <a:endParaRPr lang="en-US" sz="1400" b="1" dirty="0"/>
          </a:p>
          <a:p>
            <a:r>
              <a:rPr lang="el-GR" sz="1400" b="1" dirty="0" smtClean="0"/>
              <a:t>Κάτω από τη </a:t>
            </a:r>
            <a:r>
              <a:rPr lang="el-GR" sz="1400" b="1" dirty="0" err="1" smtClean="0"/>
              <a:t>διεπιφάνεια</a:t>
            </a:r>
            <a:r>
              <a:rPr lang="el-GR" sz="1400" b="1" dirty="0" smtClean="0"/>
              <a:t> της επικάλυψης/υποστρώματος</a:t>
            </a:r>
            <a:r>
              <a:rPr lang="en-US" sz="1400" b="1" dirty="0" smtClean="0"/>
              <a:t>Ti-6Al-4V,</a:t>
            </a:r>
            <a:r>
              <a:rPr lang="el-GR" sz="1400" b="1" dirty="0" smtClean="0"/>
              <a:t> εντοπίστηκαν κάποιες ποσότητες από </a:t>
            </a:r>
            <a:r>
              <a:rPr lang="en-US" sz="1400" b="1" dirty="0" smtClean="0"/>
              <a:t>Si. H </a:t>
            </a:r>
            <a:r>
              <a:rPr lang="el-GR" sz="1400" b="1" dirty="0" smtClean="0"/>
              <a:t>ζώνη από </a:t>
            </a:r>
            <a:r>
              <a:rPr lang="en-US" sz="1400" b="1" dirty="0" smtClean="0"/>
              <a:t>Si </a:t>
            </a:r>
            <a:r>
              <a:rPr lang="el-GR" sz="1400" b="1" dirty="0" smtClean="0"/>
              <a:t>αυξανόταν καθώς αυξανόταν ο χρόνος οξείδωσης. Μετά την αρχική επεξεργασία (</a:t>
            </a:r>
            <a:r>
              <a:rPr lang="en-US" sz="1400" b="1" dirty="0" smtClean="0"/>
              <a:t>firing), </a:t>
            </a:r>
            <a:r>
              <a:rPr lang="el-GR" sz="1400" b="1" dirty="0" smtClean="0"/>
              <a:t>δημιουργήθηκε ένα λεπτό στρώμα(</a:t>
            </a:r>
            <a:r>
              <a:rPr lang="en-US" sz="1400" b="1" dirty="0" smtClean="0"/>
              <a:t>interlayer)</a:t>
            </a:r>
            <a:r>
              <a:rPr lang="el-GR" sz="1400" b="1" dirty="0" smtClean="0"/>
              <a:t>, εξαιτίας του οποίου η επικάλυψη διαχωρίζεται από το υπόστρωμα</a:t>
            </a:r>
            <a:r>
              <a:rPr lang="en-US" sz="1400" b="1" dirty="0" smtClean="0"/>
              <a:t>. </a:t>
            </a:r>
            <a:r>
              <a:rPr lang="el-GR" sz="1400" b="1" dirty="0" smtClean="0"/>
              <a:t>Κατά τη διάρκεια αυτής της επεξεργασίας η αντίδραση μεταξύ του </a:t>
            </a:r>
            <a:r>
              <a:rPr lang="en-US" sz="1400" b="1" dirty="0" smtClean="0"/>
              <a:t>Ti </a:t>
            </a:r>
            <a:r>
              <a:rPr lang="el-GR" sz="1400" b="1" dirty="0" smtClean="0"/>
              <a:t>και</a:t>
            </a:r>
            <a:r>
              <a:rPr lang="en-US" sz="1400" b="1" dirty="0" smtClean="0"/>
              <a:t> </a:t>
            </a:r>
            <a:r>
              <a:rPr lang="el-GR" sz="1400" b="1" dirty="0" smtClean="0"/>
              <a:t>του </a:t>
            </a:r>
            <a:r>
              <a:rPr lang="en-US" sz="1400" b="1" dirty="0" smtClean="0"/>
              <a:t>O</a:t>
            </a:r>
            <a:r>
              <a:rPr lang="el-GR" sz="1400" b="1" dirty="0" smtClean="0"/>
              <a:t>, δίνει ως προϊόν οξείδωσης </a:t>
            </a:r>
            <a:r>
              <a:rPr lang="en-US" sz="1400" b="1" dirty="0" smtClean="0"/>
              <a:t>TiO2 </a:t>
            </a:r>
            <a:r>
              <a:rPr lang="el-GR" sz="1400" b="1" dirty="0" smtClean="0"/>
              <a:t>και</a:t>
            </a:r>
            <a:r>
              <a:rPr lang="en-US" sz="1400" b="1" dirty="0" smtClean="0"/>
              <a:t> </a:t>
            </a:r>
            <a:r>
              <a:rPr lang="en-US" sz="1400" b="1" dirty="0"/>
              <a:t>Al2O3 </a:t>
            </a:r>
            <a:r>
              <a:rPr lang="el-GR" sz="1400" b="1" dirty="0" smtClean="0"/>
              <a:t>στην </a:t>
            </a:r>
            <a:r>
              <a:rPr lang="el-GR" sz="1400" b="1" dirty="0" err="1" smtClean="0"/>
              <a:t>διεπιφάνεια</a:t>
            </a:r>
            <a:r>
              <a:rPr lang="en-US" sz="1400" b="1" dirty="0" smtClean="0"/>
              <a:t>. </a:t>
            </a:r>
            <a:r>
              <a:rPr lang="el-GR" sz="1400" b="1" dirty="0" smtClean="0"/>
              <a:t>Η διάλυση του </a:t>
            </a:r>
            <a:r>
              <a:rPr lang="en-US" sz="1400" b="1" dirty="0" smtClean="0"/>
              <a:t>TiO2 </a:t>
            </a:r>
            <a:r>
              <a:rPr lang="el-GR" sz="1400" b="1" dirty="0" smtClean="0"/>
              <a:t>μέσα στην επικάλυψη, είχε ως αποτέλεσμα τη δημιουργία εσωτερικού στρώματος</a:t>
            </a:r>
            <a:r>
              <a:rPr lang="en-US" sz="1400" b="1" dirty="0" smtClean="0"/>
              <a:t>(interlayer)</a:t>
            </a:r>
            <a:r>
              <a:rPr lang="el-GR" sz="1400" b="1" dirty="0" smtClean="0"/>
              <a:t> από</a:t>
            </a:r>
            <a:r>
              <a:rPr lang="en-US" sz="1400" b="1" dirty="0" smtClean="0"/>
              <a:t> Ti5Si3</a:t>
            </a:r>
            <a:r>
              <a:rPr lang="el-GR" sz="1400" b="1" dirty="0"/>
              <a:t> </a:t>
            </a:r>
            <a:r>
              <a:rPr lang="el-GR" sz="1400" b="1" dirty="0" smtClean="0"/>
              <a:t>και επακολούθησε περαιτέρω εισχώρηση του </a:t>
            </a:r>
            <a:r>
              <a:rPr lang="en-US" sz="1400" b="1" dirty="0" smtClean="0"/>
              <a:t>Si</a:t>
            </a:r>
            <a:r>
              <a:rPr lang="el-GR" sz="1400" b="1" dirty="0" smtClean="0"/>
              <a:t> μέσω του στρώματος</a:t>
            </a:r>
            <a:r>
              <a:rPr lang="en-US" sz="1400" b="1" dirty="0" smtClean="0"/>
              <a:t>Ti5Si3</a:t>
            </a:r>
            <a:r>
              <a:rPr lang="el-GR" sz="1400" b="1" dirty="0" smtClean="0"/>
              <a:t>, στο υπόστρωμα. Ο λόγος</a:t>
            </a:r>
            <a:r>
              <a:rPr lang="en-US" sz="1400" b="1" dirty="0" smtClean="0"/>
              <a:t> </a:t>
            </a:r>
            <a:r>
              <a:rPr lang="en-US" sz="1400" b="1" dirty="0"/>
              <a:t>Ti/Si </a:t>
            </a:r>
            <a:r>
              <a:rPr lang="el-GR" sz="1400" b="1" dirty="0" smtClean="0"/>
              <a:t>στο στρώμα </a:t>
            </a:r>
            <a:r>
              <a:rPr lang="en-US" sz="1400" b="1" dirty="0" smtClean="0"/>
              <a:t>silicide</a:t>
            </a:r>
            <a:r>
              <a:rPr lang="el-GR" sz="1400" b="1" dirty="0" smtClean="0"/>
              <a:t> αυξάνεται μετά την οξείδωση εξαιτίας της διάχυσης από την επικάλυψη στο υπόστρωμα τιτανίου και της κατανάλωσης του τιτανίου (οξείδωση στην </a:t>
            </a:r>
            <a:r>
              <a:rPr lang="el-GR" sz="1400" b="1" dirty="0" err="1" smtClean="0"/>
              <a:t>διεπιφάνεια</a:t>
            </a:r>
            <a:r>
              <a:rPr lang="en-US" sz="1400" b="1" dirty="0" smtClean="0"/>
              <a:t> silicide/</a:t>
            </a:r>
            <a:r>
              <a:rPr lang="el-GR" sz="1400" b="1" dirty="0" smtClean="0"/>
              <a:t>επικάλυψης</a:t>
            </a:r>
            <a:r>
              <a:rPr lang="en-US" sz="1400" b="1" dirty="0" smtClean="0"/>
              <a:t>).</a:t>
            </a:r>
            <a:endParaRPr lang="el-GR" sz="1400" dirty="0"/>
          </a:p>
        </p:txBody>
      </p:sp>
    </p:spTree>
    <p:extLst>
      <p:ext uri="{BB962C8B-B14F-4D97-AF65-F5344CB8AC3E}">
        <p14:creationId xmlns:p14="http://schemas.microsoft.com/office/powerpoint/2010/main" xmlns="" val="1231277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562074"/>
          </a:xfrm>
        </p:spPr>
        <p:txBody>
          <a:bodyPr>
            <a:no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395536" y="1268760"/>
            <a:ext cx="8229600" cy="4525963"/>
          </a:xfrm>
        </p:spPr>
        <p:txBody>
          <a:bodyPr>
            <a:normAutofit fontScale="47500" lnSpcReduction="20000"/>
          </a:bodyPr>
          <a:lstStyle/>
          <a:p>
            <a:r>
              <a:rPr lang="en-US" sz="2900" b="1" dirty="0" smtClean="0"/>
              <a:t>T</a:t>
            </a:r>
            <a:r>
              <a:rPr lang="el-GR" sz="2900" b="1" dirty="0" smtClean="0"/>
              <a:t>ΙΤΛΟΣ</a:t>
            </a:r>
            <a:r>
              <a:rPr lang="en-US" sz="2900" b="1" dirty="0" smtClean="0"/>
              <a:t>: </a:t>
            </a:r>
            <a:r>
              <a:rPr lang="el-GR" sz="2900" b="1" dirty="0" smtClean="0"/>
              <a:t>Άμορφο φιλμ για προστασία από οξείδωση σε υψηλές θερμοκρασίες του κράματος</a:t>
            </a:r>
            <a:r>
              <a:rPr lang="en-US" sz="2900" b="1" dirty="0" smtClean="0"/>
              <a:t> </a:t>
            </a:r>
            <a:r>
              <a:rPr lang="en-US" sz="2900" b="1" dirty="0"/>
              <a:t>Ti6Al4V </a:t>
            </a:r>
            <a:r>
              <a:rPr lang="el-GR" sz="2900" b="1" dirty="0" smtClean="0"/>
              <a:t>(</a:t>
            </a:r>
            <a:r>
              <a:rPr lang="el-GR" sz="2900" b="1" dirty="0"/>
              <a:t>6</a:t>
            </a:r>
            <a:r>
              <a:rPr lang="el-GR" sz="2900" b="1" dirty="0" smtClean="0"/>
              <a:t>)</a:t>
            </a:r>
            <a:endParaRPr lang="el-GR" sz="2900" b="1" dirty="0"/>
          </a:p>
          <a:p>
            <a:endParaRPr lang="el-GR" sz="2900" b="1" dirty="0" smtClean="0"/>
          </a:p>
          <a:p>
            <a:endParaRPr lang="el-GR" sz="2900" b="1" dirty="0" smtClean="0"/>
          </a:p>
          <a:p>
            <a:r>
              <a:rPr lang="el-GR" sz="2900" b="1" dirty="0" smtClean="0"/>
              <a:t>ΥΠΟΣΤΡΩΜΑ</a:t>
            </a:r>
            <a:r>
              <a:rPr lang="en-US" sz="2900" b="1" dirty="0" smtClean="0"/>
              <a:t>: Ti6Al4V</a:t>
            </a:r>
            <a:endParaRPr lang="el-GR" sz="2900" b="1" dirty="0" smtClean="0"/>
          </a:p>
          <a:p>
            <a:pPr marL="0" indent="0">
              <a:buNone/>
            </a:pPr>
            <a:endParaRPr lang="el-GR" sz="2900" b="1" dirty="0" smtClean="0"/>
          </a:p>
          <a:p>
            <a:pPr marL="0" indent="0">
              <a:buNone/>
            </a:pPr>
            <a:endParaRPr lang="en-US" sz="2900" b="1" dirty="0"/>
          </a:p>
          <a:p>
            <a:r>
              <a:rPr lang="el-GR" sz="2900" b="1" dirty="0" smtClean="0"/>
              <a:t>ΕΠΙΚΑΛΥΨΗ</a:t>
            </a:r>
            <a:r>
              <a:rPr lang="en-US" sz="2900" b="1" dirty="0" smtClean="0"/>
              <a:t>: </a:t>
            </a:r>
            <a:r>
              <a:rPr lang="el-GR" sz="2900" b="1" dirty="0" smtClean="0"/>
              <a:t>Άμορφο λεπτό στρώμα </a:t>
            </a:r>
            <a:r>
              <a:rPr lang="en-US" sz="2900" b="1" dirty="0" smtClean="0">
                <a:solidFill>
                  <a:srgbClr val="FF0000"/>
                </a:solidFill>
              </a:rPr>
              <a:t>SiO2</a:t>
            </a:r>
            <a:r>
              <a:rPr lang="el-GR" sz="2900" b="1" dirty="0" smtClean="0"/>
              <a:t> εναποτέθηκε σε κράμα</a:t>
            </a:r>
            <a:r>
              <a:rPr lang="en-US" sz="2900" b="1" dirty="0" smtClean="0"/>
              <a:t> </a:t>
            </a:r>
            <a:r>
              <a:rPr lang="en-US" sz="2900" b="1" dirty="0"/>
              <a:t>Ti6Al4V </a:t>
            </a:r>
            <a:r>
              <a:rPr lang="el-GR" sz="2900" b="1" dirty="0" smtClean="0"/>
              <a:t>με διαδικασία</a:t>
            </a:r>
            <a:r>
              <a:rPr lang="en-US" sz="2900" b="1" dirty="0" smtClean="0"/>
              <a:t> sol-gel.</a:t>
            </a:r>
            <a:r>
              <a:rPr lang="el-GR" sz="2900" b="1" dirty="0" smtClean="0"/>
              <a:t> </a:t>
            </a:r>
            <a:endParaRPr lang="en-US" sz="2900" b="1" dirty="0"/>
          </a:p>
          <a:p>
            <a:endParaRPr lang="el-GR" sz="2900" b="1" dirty="0" smtClean="0"/>
          </a:p>
          <a:p>
            <a:pPr marL="0" indent="0">
              <a:buNone/>
            </a:pPr>
            <a:endParaRPr lang="en-US" sz="2900" b="1" dirty="0"/>
          </a:p>
          <a:p>
            <a:r>
              <a:rPr lang="el-GR" sz="2900" b="1" dirty="0" smtClean="0"/>
              <a:t>ΤΕΣΤ ΟΞΕΙΔΩΣΗΣ</a:t>
            </a:r>
            <a:r>
              <a:rPr lang="en-US" sz="2900" b="1" dirty="0" smtClean="0"/>
              <a:t>: </a:t>
            </a:r>
            <a:r>
              <a:rPr lang="el-GR" sz="2900" b="1" dirty="0" smtClean="0"/>
              <a:t>Τεστ ισοθερμικής και κυκλικής οξείδωσης διεξήχθησαν στους 700 και 800</a:t>
            </a:r>
            <a:r>
              <a:rPr lang="en-US" sz="2900" b="1" dirty="0" smtClean="0"/>
              <a:t>C.</a:t>
            </a:r>
            <a:r>
              <a:rPr lang="el-GR" sz="2900" b="1" dirty="0" smtClean="0"/>
              <a:t> </a:t>
            </a:r>
            <a:endParaRPr lang="en-US" sz="2900" b="1" dirty="0"/>
          </a:p>
          <a:p>
            <a:endParaRPr lang="el-GR" sz="2900" b="1" dirty="0" smtClean="0"/>
          </a:p>
          <a:p>
            <a:pPr marL="0" indent="0">
              <a:buNone/>
            </a:pPr>
            <a:endParaRPr lang="en-US" sz="2900" b="1" dirty="0"/>
          </a:p>
          <a:p>
            <a:r>
              <a:rPr lang="el-GR" sz="2900" b="1" dirty="0" smtClean="0"/>
              <a:t>ΑΠΟΤΕΛΕΣΜΑΤΑ</a:t>
            </a:r>
            <a:r>
              <a:rPr lang="en-US" sz="2900" b="1" dirty="0" smtClean="0"/>
              <a:t>: </a:t>
            </a:r>
            <a:r>
              <a:rPr lang="el-GR" sz="2900" b="1" dirty="0" smtClean="0"/>
              <a:t>Το λεπτό στρώμα </a:t>
            </a:r>
            <a:r>
              <a:rPr lang="en-US" sz="2900" b="1" dirty="0" smtClean="0"/>
              <a:t>SiO2</a:t>
            </a:r>
            <a:r>
              <a:rPr lang="el-GR" sz="2900" b="1" dirty="0" smtClean="0"/>
              <a:t> προσέφερε αποτελεσματική προστασία του υποστρώματος από την οξείδωση. Οι ρυθμοί οξείδωσης μειώθηκαν ραγδαία. Δεν παρατηρήθηκε </a:t>
            </a:r>
            <a:r>
              <a:rPr lang="el-GR" sz="2900" b="1" dirty="0" err="1" smtClean="0"/>
              <a:t>ρωγμάτωση</a:t>
            </a:r>
            <a:r>
              <a:rPr lang="el-GR" sz="2900" b="1" dirty="0" smtClean="0"/>
              <a:t> και αποκόλληση των στρωμάτων των οξειδίων στα επικαλυμμένα δείγματα</a:t>
            </a:r>
            <a:r>
              <a:rPr lang="en-US" sz="2900" b="1" dirty="0" smtClean="0"/>
              <a:t>.</a:t>
            </a:r>
            <a:endParaRPr lang="en-US" sz="2900" b="1" dirty="0"/>
          </a:p>
          <a:p>
            <a:r>
              <a:rPr lang="el-GR" sz="2900" b="1" dirty="0" smtClean="0"/>
              <a:t>Τα στρώματα (</a:t>
            </a:r>
            <a:r>
              <a:rPr lang="en-US" sz="2900" b="1" dirty="0" smtClean="0"/>
              <a:t>scales) </a:t>
            </a:r>
            <a:r>
              <a:rPr lang="el-GR" sz="2900" b="1" dirty="0" smtClean="0"/>
              <a:t>που δημιουργήθηκαν στα επικαλυμμένα δείγματα ήταν </a:t>
            </a:r>
            <a:r>
              <a:rPr lang="el-GR" sz="2900" b="1" dirty="0" err="1" smtClean="0"/>
              <a:t>πολυστρωματικά</a:t>
            </a:r>
            <a:r>
              <a:rPr lang="el-GR" sz="2900" b="1" dirty="0" smtClean="0"/>
              <a:t>.</a:t>
            </a:r>
            <a:r>
              <a:rPr lang="en-US" sz="2900" b="1" dirty="0" smtClean="0"/>
              <a:t> </a:t>
            </a:r>
            <a:r>
              <a:rPr lang="el-GR" sz="2900" b="1" dirty="0" smtClean="0"/>
              <a:t>Κάτω από το «</a:t>
            </a:r>
            <a:r>
              <a:rPr lang="en-US" sz="2900" b="1" dirty="0" smtClean="0"/>
              <a:t>silica</a:t>
            </a:r>
            <a:r>
              <a:rPr lang="el-GR" sz="2900" b="1" dirty="0" smtClean="0"/>
              <a:t>»</a:t>
            </a:r>
            <a:r>
              <a:rPr lang="en-US" sz="2900" b="1" dirty="0" smtClean="0"/>
              <a:t> </a:t>
            </a:r>
            <a:r>
              <a:rPr lang="el-GR" sz="2900" b="1" dirty="0" smtClean="0"/>
              <a:t>φιλμ, η δημιουργία στρώματος με μεγάλο πάχος από «</a:t>
            </a:r>
            <a:r>
              <a:rPr lang="en-US" sz="2900" b="1" dirty="0" smtClean="0"/>
              <a:t>rutile </a:t>
            </a:r>
            <a:r>
              <a:rPr lang="en-US" sz="2900" b="1" dirty="0" err="1" smtClean="0"/>
              <a:t>titania</a:t>
            </a:r>
            <a:r>
              <a:rPr lang="el-GR" sz="2900" b="1" dirty="0" smtClean="0"/>
              <a:t>»</a:t>
            </a:r>
            <a:r>
              <a:rPr lang="en-US" sz="2900" b="1" dirty="0" smtClean="0"/>
              <a:t>, </a:t>
            </a:r>
            <a:r>
              <a:rPr lang="el-GR" sz="2900" b="1" dirty="0" smtClean="0"/>
              <a:t>και ενός λεπτού στρώματος </a:t>
            </a:r>
            <a:r>
              <a:rPr lang="el-GR" sz="2900" b="1" dirty="0" err="1" smtClean="0"/>
              <a:t>αλούμινας</a:t>
            </a:r>
            <a:r>
              <a:rPr lang="el-GR" sz="2900" b="1" dirty="0" smtClean="0"/>
              <a:t>. Πάνω από το «</a:t>
            </a:r>
            <a:r>
              <a:rPr lang="en-US" sz="2900" b="1" dirty="0" smtClean="0"/>
              <a:t>silica film</a:t>
            </a:r>
            <a:r>
              <a:rPr lang="el-GR" sz="2900" b="1" dirty="0" smtClean="0"/>
              <a:t>»</a:t>
            </a:r>
            <a:r>
              <a:rPr lang="en-US" sz="2900" b="1" dirty="0" smtClean="0"/>
              <a:t>,</a:t>
            </a:r>
            <a:r>
              <a:rPr lang="el-GR" sz="2900" b="1" dirty="0" smtClean="0"/>
              <a:t> δημιουργήθηκε στρώμα από </a:t>
            </a:r>
            <a:r>
              <a:rPr lang="el-GR" sz="2900" b="1" dirty="0" err="1" smtClean="0"/>
              <a:t>αλούμινα</a:t>
            </a:r>
            <a:r>
              <a:rPr lang="el-GR" sz="2900" b="1" dirty="0" smtClean="0"/>
              <a:t> και μικρή ποσότητα από «</a:t>
            </a:r>
            <a:r>
              <a:rPr lang="en-US" sz="2900" b="1" dirty="0" err="1" smtClean="0"/>
              <a:t>titania</a:t>
            </a:r>
            <a:r>
              <a:rPr lang="el-GR" sz="2900" b="1" dirty="0" smtClean="0"/>
              <a:t>». Η ανάπτυξη του </a:t>
            </a:r>
            <a:r>
              <a:rPr lang="el-GR" sz="2900" b="1" dirty="0" err="1" smtClean="0"/>
              <a:t>πολυστρωματικού</a:t>
            </a:r>
            <a:r>
              <a:rPr lang="el-GR" sz="2900" b="1" dirty="0" smtClean="0"/>
              <a:t> και αναμειγμένου στρώματος κυριαρχείται </a:t>
            </a:r>
            <a:r>
              <a:rPr lang="el-GR" b="1" dirty="0" smtClean="0"/>
              <a:t>από ταυτόχρονη εξωτερική διάχυση του μετάλλου και εσωτερική διάχυση του οξυγόνου.(?)</a:t>
            </a:r>
            <a:endParaRPr lang="en-US" b="1" dirty="0"/>
          </a:p>
        </p:txBody>
      </p:sp>
    </p:spTree>
    <p:extLst>
      <p:ext uri="{BB962C8B-B14F-4D97-AF65-F5344CB8AC3E}">
        <p14:creationId xmlns:p14="http://schemas.microsoft.com/office/powerpoint/2010/main" xmlns="" val="1124677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0999" y="1412776"/>
            <a:ext cx="3724275" cy="24765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2924944"/>
            <a:ext cx="4486275" cy="3048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71054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el-GR" sz="32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323528" y="1052736"/>
            <a:ext cx="8136904" cy="5805264"/>
          </a:xfrm>
        </p:spPr>
        <p:txBody>
          <a:bodyPr>
            <a:normAutofit fontScale="25000" lnSpcReduction="20000"/>
          </a:bodyPr>
          <a:lstStyle/>
          <a:p>
            <a:r>
              <a:rPr lang="el-GR" sz="4800" b="1" dirty="0"/>
              <a:t>ΤΙΤΛΟΣ</a:t>
            </a:r>
            <a:r>
              <a:rPr lang="en-US" sz="4800" b="1" dirty="0"/>
              <a:t>: </a:t>
            </a:r>
            <a:r>
              <a:rPr lang="el-GR" sz="4800" b="1" dirty="0" err="1" smtClean="0"/>
              <a:t>Μεσομεταλλικές</a:t>
            </a:r>
            <a:r>
              <a:rPr lang="el-GR" sz="4800" b="1" dirty="0" smtClean="0"/>
              <a:t> επικαλύψεις </a:t>
            </a:r>
            <a:r>
              <a:rPr lang="en-US" sz="4800" b="1" dirty="0" smtClean="0"/>
              <a:t>Ti-Al </a:t>
            </a:r>
            <a:r>
              <a:rPr lang="el-GR" sz="4800" b="1" dirty="0" smtClean="0"/>
              <a:t>για προστασία των κραμάτων τιτανίου</a:t>
            </a:r>
            <a:r>
              <a:rPr lang="en-US" sz="4800" b="1" dirty="0" smtClean="0"/>
              <a:t>:</a:t>
            </a:r>
            <a:r>
              <a:rPr lang="el-GR" sz="4800" b="1" dirty="0" smtClean="0"/>
              <a:t> οξείδωση και μηχανική συμπεριφορά</a:t>
            </a:r>
            <a:r>
              <a:rPr lang="en-US" sz="4800" b="1" dirty="0" smtClean="0"/>
              <a:t>(H</a:t>
            </a:r>
            <a:r>
              <a:rPr lang="en-US" sz="4800" b="1" dirty="0"/>
              <a:t>)</a:t>
            </a:r>
            <a:endParaRPr lang="el-GR" sz="4800" b="1" dirty="0"/>
          </a:p>
          <a:p>
            <a:endParaRPr lang="en-US" sz="4800" b="1" dirty="0"/>
          </a:p>
          <a:p>
            <a:r>
              <a:rPr lang="en-US" sz="4800" b="1" dirty="0"/>
              <a:t>Y</a:t>
            </a:r>
            <a:r>
              <a:rPr lang="el-GR" sz="4800" b="1" dirty="0"/>
              <a:t>ΠΟΣΤΡΩΜΑ</a:t>
            </a:r>
            <a:r>
              <a:rPr lang="en-US" sz="4800" b="1" dirty="0"/>
              <a:t>: TIMETAL 1100 (Ti-6Al-2.7Sn-4Zr-0.4ZMo-0.45Si (</a:t>
            </a:r>
            <a:r>
              <a:rPr lang="en-US" sz="4800" b="1" dirty="0" err="1"/>
              <a:t>wt</a:t>
            </a:r>
            <a:r>
              <a:rPr lang="en-US" sz="4800" b="1" dirty="0"/>
              <a:t>%)</a:t>
            </a:r>
            <a:endParaRPr lang="el-GR" sz="4800" b="1" dirty="0"/>
          </a:p>
          <a:p>
            <a:endParaRPr lang="el-GR" sz="4800" b="1" dirty="0"/>
          </a:p>
          <a:p>
            <a:r>
              <a:rPr lang="el-GR" sz="4800" b="1" dirty="0"/>
              <a:t>ΕΠΙΚΑΛΥΨΕΙΣ</a:t>
            </a:r>
            <a:r>
              <a:rPr lang="en-US" sz="4800" b="1" dirty="0"/>
              <a:t>:</a:t>
            </a:r>
            <a:r>
              <a:rPr lang="el-GR" sz="4800" b="1" dirty="0"/>
              <a:t> ΜΕΘΟΔΟΣ </a:t>
            </a:r>
            <a:r>
              <a:rPr lang="en-US" sz="4800" b="1" dirty="0"/>
              <a:t>magnetron sputtering </a:t>
            </a:r>
            <a:r>
              <a:rPr lang="en-US" sz="4800" b="1" dirty="0" smtClean="0"/>
              <a:t>(</a:t>
            </a:r>
            <a:r>
              <a:rPr lang="el-GR" sz="4800" b="1" dirty="0" smtClean="0"/>
              <a:t>στόχοι</a:t>
            </a:r>
            <a:r>
              <a:rPr lang="en-US" sz="4800" b="1" dirty="0" smtClean="0"/>
              <a:t>: </a:t>
            </a:r>
            <a:r>
              <a:rPr lang="el-GR" sz="4800" b="1" dirty="0" smtClean="0"/>
              <a:t>καθαρό αλουμίνιο </a:t>
            </a:r>
            <a:r>
              <a:rPr lang="en-US" sz="4800" b="1" dirty="0" smtClean="0"/>
              <a:t>99.99</a:t>
            </a:r>
            <a:r>
              <a:rPr lang="en-US" sz="4800" b="1" dirty="0"/>
              <a:t>% </a:t>
            </a:r>
            <a:r>
              <a:rPr lang="el-GR" sz="4800" b="1" dirty="0" smtClean="0"/>
              <a:t>και καθαρό τιτάνιο </a:t>
            </a:r>
            <a:r>
              <a:rPr lang="en-US" sz="4800" b="1" dirty="0" smtClean="0"/>
              <a:t>99.95</a:t>
            </a:r>
            <a:r>
              <a:rPr lang="en-US" sz="4800" b="1" dirty="0"/>
              <a:t>% targets). </a:t>
            </a:r>
            <a:r>
              <a:rPr lang="el-GR" sz="4800" b="1" dirty="0" smtClean="0"/>
              <a:t>Διαμορφώνονται οι επικαλύψεις </a:t>
            </a:r>
            <a:r>
              <a:rPr lang="en-US" sz="4800" b="1" dirty="0" smtClean="0"/>
              <a:t>Ti-Al</a:t>
            </a:r>
            <a:r>
              <a:rPr lang="el-GR" sz="4800" b="1" dirty="0" smtClean="0"/>
              <a:t>, στις οποίες αυξάνεται το ποσοστό του </a:t>
            </a:r>
            <a:r>
              <a:rPr lang="en-US" sz="4800" b="1" dirty="0" smtClean="0"/>
              <a:t> </a:t>
            </a:r>
            <a:r>
              <a:rPr lang="en-US" sz="4800" b="1" dirty="0"/>
              <a:t>Al </a:t>
            </a:r>
            <a:r>
              <a:rPr lang="el-GR" sz="4800" b="1" dirty="0" smtClean="0"/>
              <a:t>προς την εξωτερική επιφάνεια </a:t>
            </a:r>
            <a:r>
              <a:rPr lang="en-US" sz="4800" b="1" dirty="0" smtClean="0"/>
              <a:t>(</a:t>
            </a:r>
            <a:r>
              <a:rPr lang="en-US" sz="4800" b="1" dirty="0"/>
              <a:t>marked by “G</a:t>
            </a:r>
            <a:r>
              <a:rPr lang="en-US" sz="4800" b="1" dirty="0" smtClean="0"/>
              <a:t>”)</a:t>
            </a:r>
            <a:r>
              <a:rPr lang="el-GR" sz="4800" b="1" dirty="0" smtClean="0"/>
              <a:t> και οι </a:t>
            </a:r>
            <a:r>
              <a:rPr lang="el-GR" sz="4800" b="1" dirty="0" err="1" smtClean="0"/>
              <a:t>πολυστρωματικές</a:t>
            </a:r>
            <a:r>
              <a:rPr lang="el-GR" sz="4800" b="1" dirty="0" smtClean="0"/>
              <a:t> επικαλύψεις </a:t>
            </a:r>
            <a:r>
              <a:rPr lang="en-US" sz="4800" b="1" dirty="0" smtClean="0"/>
              <a:t>Ti-Al</a:t>
            </a:r>
            <a:r>
              <a:rPr lang="el-GR" sz="4800" b="1" dirty="0" smtClean="0"/>
              <a:t>, που αποτελούνται από τρία μονά στρώματα </a:t>
            </a:r>
            <a:r>
              <a:rPr lang="en-US" sz="4800" b="1" dirty="0" smtClean="0"/>
              <a:t>(Ti3Al,TiAl,TiAl3</a:t>
            </a:r>
            <a:r>
              <a:rPr lang="en-US" sz="4800" b="1" dirty="0"/>
              <a:t>) (marked by “ML”). </a:t>
            </a:r>
            <a:r>
              <a:rPr lang="el-GR" sz="4800" b="1" dirty="0" smtClean="0"/>
              <a:t>Τα πάχη των επικαλύψεων που εξετάστηκαν έχουν πάχη </a:t>
            </a:r>
            <a:r>
              <a:rPr lang="en-US" sz="4800" b="1" dirty="0" smtClean="0"/>
              <a:t>4</a:t>
            </a:r>
            <a:r>
              <a:rPr lang="el-GR" sz="4800" b="1" dirty="0" smtClean="0"/>
              <a:t>μ</a:t>
            </a:r>
            <a:r>
              <a:rPr lang="en-US" sz="4800" b="1" dirty="0"/>
              <a:t>m and 16</a:t>
            </a:r>
            <a:r>
              <a:rPr lang="el-GR" sz="4800" b="1" dirty="0"/>
              <a:t>μ</a:t>
            </a:r>
            <a:r>
              <a:rPr lang="en-US" sz="4800" b="1" dirty="0" smtClean="0"/>
              <a:t>m.</a:t>
            </a:r>
            <a:endParaRPr lang="en-US" sz="4800" b="1" dirty="0"/>
          </a:p>
          <a:p>
            <a:endParaRPr lang="en-US" sz="4800" b="1" dirty="0"/>
          </a:p>
          <a:p>
            <a:pPr>
              <a:lnSpc>
                <a:spcPct val="115000"/>
              </a:lnSpc>
              <a:spcAft>
                <a:spcPts val="1000"/>
              </a:spcAft>
            </a:pPr>
            <a:r>
              <a:rPr lang="el-GR" sz="4800" b="1" dirty="0"/>
              <a:t>ΤΕΣΤ ΟΞΕΙΔΩΣΗΣ, ΕΦΕΛΚΥΣΜΟΥ,ΕΡΠΥΣΜΟΥ ΚΑΙ ΚΟΠΩΣΗΣ</a:t>
            </a:r>
            <a:r>
              <a:rPr lang="en-US" sz="4800" b="1" dirty="0"/>
              <a:t>: </a:t>
            </a:r>
            <a:r>
              <a:rPr lang="el-GR" sz="4800" b="1" dirty="0" smtClean="0"/>
              <a:t>Τα τεστ ισοθερμικής οξείδωσης έγιναν στους 7</a:t>
            </a:r>
            <a:r>
              <a:rPr lang="en-US" sz="4800" b="1" dirty="0" smtClean="0"/>
              <a:t>50C±0.5C</a:t>
            </a:r>
            <a:r>
              <a:rPr lang="en-US" sz="4800" b="1" dirty="0"/>
              <a:t>. </a:t>
            </a:r>
            <a:r>
              <a:rPr lang="el-GR" sz="4800" b="1" dirty="0" smtClean="0"/>
              <a:t>Πριν από τα τεστ εφελκυσμού, τα επικαλυμμένα δείγματα εκτέθηκαν στον αέρα στους 600</a:t>
            </a:r>
            <a:r>
              <a:rPr lang="en-US" sz="4800" b="1" dirty="0" smtClean="0"/>
              <a:t>C </a:t>
            </a:r>
            <a:r>
              <a:rPr lang="el-GR" sz="4800" b="1" dirty="0" smtClean="0"/>
              <a:t>για 100 ώρες. Τα τεστ εφελκυσμού διεξήχθησαν σε θερμοκρασία δωματίου ρυθμό τάσης</a:t>
            </a:r>
            <a:r>
              <a:rPr lang="en-US" sz="4800" b="1" dirty="0" smtClean="0"/>
              <a:t> </a:t>
            </a:r>
            <a:r>
              <a:rPr lang="en-US" sz="4800" dirty="0">
                <a:solidFill>
                  <a:srgbClr val="000000"/>
                </a:solidFill>
                <a:ea typeface="Times New Roman"/>
                <a:cs typeface="Times New Roman"/>
              </a:rPr>
              <a:t>4.6X10</a:t>
            </a:r>
            <a:r>
              <a:rPr lang="en-US" sz="4800" baseline="30000" dirty="0">
                <a:solidFill>
                  <a:srgbClr val="000000"/>
                </a:solidFill>
                <a:ea typeface="Times New Roman"/>
                <a:cs typeface="Times New Roman"/>
              </a:rPr>
              <a:t>-4 </a:t>
            </a:r>
            <a:r>
              <a:rPr lang="en-US" sz="4800" dirty="0">
                <a:solidFill>
                  <a:srgbClr val="000000"/>
                </a:solidFill>
                <a:ea typeface="Times New Roman"/>
                <a:cs typeface="Times New Roman"/>
              </a:rPr>
              <a:t>s</a:t>
            </a:r>
            <a:r>
              <a:rPr lang="en-US" sz="4800" baseline="30000" dirty="0">
                <a:solidFill>
                  <a:srgbClr val="000000"/>
                </a:solidFill>
                <a:ea typeface="Times New Roman"/>
                <a:cs typeface="Times New Roman"/>
              </a:rPr>
              <a:t>-1</a:t>
            </a:r>
            <a:r>
              <a:rPr lang="en-US" sz="4800" dirty="0">
                <a:solidFill>
                  <a:srgbClr val="000000"/>
                </a:solidFill>
                <a:ea typeface="Times New Roman"/>
                <a:cs typeface="Times New Roman"/>
              </a:rPr>
              <a:t> </a:t>
            </a:r>
            <a:r>
              <a:rPr lang="en-US" sz="4800" b="1" dirty="0" smtClean="0"/>
              <a:t>.</a:t>
            </a:r>
            <a:r>
              <a:rPr lang="el-GR" sz="4800" b="1" dirty="0" smtClean="0"/>
              <a:t> Τα τεστ ερπυσμού και κόπωσης έγιναν στον αέρα στους</a:t>
            </a:r>
            <a:r>
              <a:rPr lang="en-US" sz="4800" b="1" dirty="0" smtClean="0"/>
              <a:t> </a:t>
            </a:r>
            <a:r>
              <a:rPr lang="en-US" sz="4800" b="1" dirty="0"/>
              <a:t>600C±3C. </a:t>
            </a:r>
            <a:r>
              <a:rPr lang="el-GR" sz="4800" b="1" dirty="0" smtClean="0"/>
              <a:t>Το φορτίο στα τεστ σταθερού ερπυσμού, ήταν μεταξύ </a:t>
            </a:r>
            <a:r>
              <a:rPr lang="en-US" sz="4800" b="1" dirty="0" smtClean="0"/>
              <a:t>250 </a:t>
            </a:r>
            <a:r>
              <a:rPr lang="el-GR" sz="4800" b="1" dirty="0" smtClean="0"/>
              <a:t>και</a:t>
            </a:r>
            <a:r>
              <a:rPr lang="en-US" sz="4800" b="1" dirty="0" smtClean="0"/>
              <a:t> 450MPa</a:t>
            </a:r>
            <a:r>
              <a:rPr lang="el-GR" sz="4800" b="1" dirty="0" smtClean="0"/>
              <a:t>.</a:t>
            </a:r>
          </a:p>
          <a:p>
            <a:pPr>
              <a:lnSpc>
                <a:spcPct val="115000"/>
              </a:lnSpc>
              <a:spcAft>
                <a:spcPts val="1000"/>
              </a:spcAft>
            </a:pPr>
            <a:r>
              <a:rPr lang="el-GR" sz="4800" b="1" dirty="0" smtClean="0"/>
              <a:t>ΑΠΟΤΕΛΕΣΜΑΤΑ</a:t>
            </a:r>
            <a:r>
              <a:rPr lang="en-US" sz="4800" b="1" dirty="0"/>
              <a:t>: </a:t>
            </a:r>
            <a:r>
              <a:rPr lang="el-GR" sz="4800" b="1" dirty="0" smtClean="0"/>
              <a:t>Οι </a:t>
            </a:r>
            <a:r>
              <a:rPr lang="en-US" sz="4800" b="1" dirty="0" smtClean="0"/>
              <a:t>ML-</a:t>
            </a:r>
            <a:r>
              <a:rPr lang="en-US" sz="4800" b="1" dirty="0" err="1" smtClean="0"/>
              <a:t>TiAl</a:t>
            </a:r>
            <a:r>
              <a:rPr lang="en-US" sz="4800" b="1" dirty="0" smtClean="0"/>
              <a:t> </a:t>
            </a:r>
            <a:r>
              <a:rPr lang="el-GR" sz="4800" b="1" dirty="0"/>
              <a:t>επικαλύψεις </a:t>
            </a:r>
            <a:r>
              <a:rPr lang="el-GR" sz="4800" b="1" dirty="0" smtClean="0"/>
              <a:t>αρχικά (μέχρι </a:t>
            </a:r>
            <a:r>
              <a:rPr lang="el-GR" sz="4800" b="1" dirty="0"/>
              <a:t>70 </a:t>
            </a:r>
            <a:r>
              <a:rPr lang="el-GR" sz="4800" b="1" dirty="0" smtClean="0"/>
              <a:t>ώρες) </a:t>
            </a:r>
            <a:r>
              <a:rPr lang="el-GR" sz="4800" b="1" dirty="0"/>
              <a:t>παρουσιάζουν καλή αντίσταση σε οξείδωση στον αέρα λόγω της α-</a:t>
            </a:r>
            <a:r>
              <a:rPr lang="en-US" sz="4800" b="1" dirty="0" smtClean="0"/>
              <a:t>Al2O3</a:t>
            </a:r>
            <a:r>
              <a:rPr lang="el-GR" sz="4800" b="1" dirty="0" smtClean="0"/>
              <a:t>. </a:t>
            </a:r>
            <a:r>
              <a:rPr lang="el-GR" sz="4800" b="1" dirty="0"/>
              <a:t>Μετά από ώρες έκθεσης σε οξειδωτικό περιβάλλον παρατηρείται </a:t>
            </a:r>
            <a:r>
              <a:rPr lang="en-US" sz="4800" b="1" dirty="0"/>
              <a:t>“</a:t>
            </a:r>
            <a:r>
              <a:rPr lang="el-GR" sz="4800" b="1" dirty="0"/>
              <a:t>άδειασμα</a:t>
            </a:r>
            <a:r>
              <a:rPr lang="en-US" sz="4800" b="1" dirty="0"/>
              <a:t>”</a:t>
            </a:r>
            <a:r>
              <a:rPr lang="el-GR" sz="4800" b="1" dirty="0"/>
              <a:t> του </a:t>
            </a:r>
            <a:r>
              <a:rPr lang="en-US" sz="4800" b="1" dirty="0"/>
              <a:t>Al </a:t>
            </a:r>
            <a:r>
              <a:rPr lang="el-GR" sz="4800" b="1" dirty="0"/>
              <a:t>κάτω από το στρώμα των  οξειδίων</a:t>
            </a:r>
            <a:r>
              <a:rPr lang="en-US" sz="4800" b="1" dirty="0"/>
              <a:t> </a:t>
            </a:r>
            <a:r>
              <a:rPr lang="el-GR" sz="4800" b="1" dirty="0"/>
              <a:t>(α-</a:t>
            </a:r>
            <a:r>
              <a:rPr lang="en-US" sz="4800" b="1" dirty="0"/>
              <a:t>Al2O3 </a:t>
            </a:r>
            <a:r>
              <a:rPr lang="el-GR" sz="4800" b="1" dirty="0"/>
              <a:t>αναμεμειγμένο με το μη προστατευτικό </a:t>
            </a:r>
            <a:r>
              <a:rPr lang="en-US" sz="4800" b="1" dirty="0"/>
              <a:t>TiO2) </a:t>
            </a:r>
            <a:r>
              <a:rPr lang="el-GR" sz="4800" b="1" dirty="0"/>
              <a:t>και επικράτηση μόνο του </a:t>
            </a:r>
            <a:r>
              <a:rPr lang="en-US" sz="4800" b="1" dirty="0"/>
              <a:t>TiO2. O</a:t>
            </a:r>
            <a:r>
              <a:rPr lang="el-GR" sz="4800" b="1" dirty="0"/>
              <a:t>ι </a:t>
            </a:r>
            <a:r>
              <a:rPr lang="en-US" sz="4800" b="1" dirty="0"/>
              <a:t>GL-</a:t>
            </a:r>
            <a:r>
              <a:rPr lang="en-US" sz="4800" b="1" dirty="0" err="1"/>
              <a:t>TiAl</a:t>
            </a:r>
            <a:r>
              <a:rPr lang="en-US" sz="4800" b="1" dirty="0"/>
              <a:t> </a:t>
            </a:r>
            <a:r>
              <a:rPr lang="el-GR" sz="4800" b="1" dirty="0"/>
              <a:t>επικαλύψεις επηρεάζονται λιγότερο από το άδειασμα του </a:t>
            </a:r>
            <a:r>
              <a:rPr lang="en-US" sz="4800" b="1" dirty="0"/>
              <a:t>Al,</a:t>
            </a:r>
            <a:r>
              <a:rPr lang="el-GR" sz="4800" b="1" dirty="0"/>
              <a:t>το </a:t>
            </a:r>
            <a:r>
              <a:rPr lang="en-US" sz="4800" b="1" dirty="0"/>
              <a:t>TiO2 </a:t>
            </a:r>
            <a:r>
              <a:rPr lang="el-GR" sz="4800" b="1" dirty="0"/>
              <a:t>διαμορφώνεται από το αρχικό στάδιο της οξείδωσης, γι αυτό οι </a:t>
            </a:r>
            <a:r>
              <a:rPr lang="en-US" sz="4800" b="1" dirty="0"/>
              <a:t>GL-</a:t>
            </a:r>
            <a:r>
              <a:rPr lang="en-US" sz="4800" b="1" dirty="0" err="1"/>
              <a:t>TiAl</a:t>
            </a:r>
            <a:r>
              <a:rPr lang="en-US" sz="4800" b="1" dirty="0"/>
              <a:t> </a:t>
            </a:r>
            <a:r>
              <a:rPr lang="el-GR" sz="4800" b="1" dirty="0"/>
              <a:t>έχουν μεγαλύτερη μεταβολή μάζας από τις </a:t>
            </a:r>
            <a:r>
              <a:rPr lang="en-US" sz="4800" b="1" dirty="0"/>
              <a:t>ML-</a:t>
            </a:r>
            <a:r>
              <a:rPr lang="en-US" sz="4800" b="1" dirty="0" err="1"/>
              <a:t>TiAl</a:t>
            </a:r>
            <a:r>
              <a:rPr lang="en-US" sz="4800" b="1" dirty="0"/>
              <a:t>, </a:t>
            </a:r>
            <a:r>
              <a:rPr lang="el-GR" sz="4800" b="1" dirty="0"/>
              <a:t>όμως οι </a:t>
            </a:r>
            <a:r>
              <a:rPr lang="en-US" sz="4800" b="1" dirty="0"/>
              <a:t>ML-</a:t>
            </a:r>
            <a:r>
              <a:rPr lang="en-US" sz="4800" b="1" dirty="0" err="1"/>
              <a:t>TiAl</a:t>
            </a:r>
            <a:r>
              <a:rPr lang="en-US" sz="4800" b="1" dirty="0"/>
              <a:t> </a:t>
            </a:r>
            <a:r>
              <a:rPr lang="el-GR" sz="4800" b="1" dirty="0"/>
              <a:t>σπάνε(</a:t>
            </a:r>
            <a:r>
              <a:rPr lang="en-US" sz="4800" b="1" dirty="0" smtClean="0"/>
              <a:t>breakaway</a:t>
            </a:r>
            <a:r>
              <a:rPr lang="el-GR" sz="4800" b="1" dirty="0" smtClean="0"/>
              <a:t> </a:t>
            </a:r>
            <a:r>
              <a:rPr lang="en-US" sz="4800" b="1" dirty="0" smtClean="0"/>
              <a:t>effect</a:t>
            </a:r>
            <a:r>
              <a:rPr lang="en-US" sz="4800" b="1" dirty="0"/>
              <a:t>)</a:t>
            </a:r>
            <a:r>
              <a:rPr lang="el-GR" sz="4800" b="1" dirty="0"/>
              <a:t> μετά</a:t>
            </a:r>
            <a:r>
              <a:rPr lang="en-US" sz="4800" b="1" dirty="0"/>
              <a:t> </a:t>
            </a:r>
            <a:r>
              <a:rPr lang="el-GR" sz="4800" b="1" dirty="0"/>
              <a:t>από 500 ώρες στους 750</a:t>
            </a:r>
            <a:r>
              <a:rPr lang="en-US" sz="4800" b="1" dirty="0" smtClean="0"/>
              <a:t>C.</a:t>
            </a:r>
            <a:endParaRPr lang="el-GR" sz="4800" b="1" dirty="0"/>
          </a:p>
          <a:p>
            <a:pPr>
              <a:lnSpc>
                <a:spcPct val="115000"/>
              </a:lnSpc>
              <a:spcAft>
                <a:spcPts val="1000"/>
              </a:spcAft>
            </a:pPr>
            <a:r>
              <a:rPr lang="en-US" sz="4800" b="1" dirty="0" smtClean="0"/>
              <a:t>O</a:t>
            </a:r>
            <a:r>
              <a:rPr lang="el-GR" sz="4800" b="1" dirty="0"/>
              <a:t>ι </a:t>
            </a:r>
            <a:r>
              <a:rPr lang="en-US" sz="4800" b="1" dirty="0"/>
              <a:t>GL-</a:t>
            </a:r>
            <a:r>
              <a:rPr lang="en-US" sz="4800" b="1" dirty="0" err="1"/>
              <a:t>TiAl</a:t>
            </a:r>
            <a:r>
              <a:rPr lang="en-US" sz="4800" b="1" dirty="0"/>
              <a:t> </a:t>
            </a:r>
            <a:r>
              <a:rPr lang="el-GR" sz="4800" b="1" dirty="0"/>
              <a:t>επικαλύψεις όταν εκτίθενται σε υψηλές θερμοκρασίες μετατρέπονται σε </a:t>
            </a:r>
            <a:r>
              <a:rPr lang="el-GR" sz="4800" b="1" dirty="0" err="1"/>
              <a:t>πολυστρωματικές</a:t>
            </a:r>
            <a:r>
              <a:rPr lang="el-GR" sz="4800" b="1" dirty="0"/>
              <a:t> παρόμοιες με τις </a:t>
            </a:r>
            <a:r>
              <a:rPr lang="en-US" sz="4800" b="1" dirty="0"/>
              <a:t>ML</a:t>
            </a:r>
            <a:r>
              <a:rPr lang="el-GR" sz="4800" b="1" dirty="0"/>
              <a:t>-Τ</a:t>
            </a:r>
            <a:r>
              <a:rPr lang="en-US" sz="4800" b="1" dirty="0" err="1"/>
              <a:t>iAl</a:t>
            </a:r>
            <a:r>
              <a:rPr lang="en-US" sz="4800" b="1" dirty="0"/>
              <a:t>. K</a:t>
            </a:r>
            <a:r>
              <a:rPr lang="el-GR" sz="4800" b="1" dirty="0"/>
              <a:t>ατά τη διάρκεια αυτής της μετατροπής δημιουργούνται ρωγμές. Αυτό σχετίζεται με την ελαστικότητα, η οποία ερευνάται κατά τα τεστ εφελκυσμού. Η ελαστικότητα των υποστρωμάτων με επικάλυψη </a:t>
            </a:r>
            <a:r>
              <a:rPr lang="en-US" sz="4800" b="1" dirty="0"/>
              <a:t>ML </a:t>
            </a:r>
            <a:r>
              <a:rPr lang="el-GR" sz="4800" b="1" dirty="0"/>
              <a:t>ελαττώνεται λίγο, ενώ τα υποστρώματα με επικάλυψη </a:t>
            </a:r>
            <a:r>
              <a:rPr lang="en-US" sz="4800" b="1" dirty="0"/>
              <a:t>GL, </a:t>
            </a:r>
            <a:r>
              <a:rPr lang="el-GR" sz="4800" b="1" dirty="0"/>
              <a:t>υποφέρουν από </a:t>
            </a:r>
            <a:r>
              <a:rPr lang="el-GR" sz="4800" b="1" dirty="0" err="1" smtClean="0"/>
              <a:t>ρωγμάτωση</a:t>
            </a:r>
            <a:r>
              <a:rPr lang="el-GR" sz="4800" b="1" dirty="0" smtClean="0"/>
              <a:t>.</a:t>
            </a:r>
          </a:p>
          <a:p>
            <a:pPr>
              <a:lnSpc>
                <a:spcPct val="115000"/>
              </a:lnSpc>
              <a:spcAft>
                <a:spcPts val="1000"/>
              </a:spcAft>
            </a:pPr>
            <a:r>
              <a:rPr lang="el-GR" sz="4800" b="1" dirty="0" smtClean="0"/>
              <a:t>Όσον </a:t>
            </a:r>
            <a:r>
              <a:rPr lang="el-GR" sz="4800" b="1" dirty="0"/>
              <a:t>αφορά τον ερπυσμό, τα υποστρώματα και με τις δύο επικαλύψεις δεν παρουσίασαν </a:t>
            </a:r>
            <a:r>
              <a:rPr lang="el-GR" sz="4800" b="1" dirty="0" err="1"/>
              <a:t>ρωγμάτωση</a:t>
            </a:r>
            <a:r>
              <a:rPr lang="el-GR" sz="4800" b="1" dirty="0"/>
              <a:t> μετά από 20% επιμήκυνση. Αυτό συμβαίνει γιατί εμποδίζεται η εισχώρηση του οξυγόνου στο υπόστρωμα και δεν δημιουργείται εύθραυστη </a:t>
            </a:r>
            <a:r>
              <a:rPr lang="el-GR" sz="4800" b="1" dirty="0" smtClean="0"/>
              <a:t>ζώνη. Οι </a:t>
            </a:r>
            <a:r>
              <a:rPr lang="el-GR" sz="4800" b="1" dirty="0"/>
              <a:t>ιδιότητες κόπωσης του υποστρώματος παραμένουν σχεδόν ανεπηρέαστες από τις επικαλύψεις.</a:t>
            </a:r>
          </a:p>
          <a:p>
            <a:r>
              <a:rPr lang="el-GR" sz="4800" b="1" dirty="0" smtClean="0"/>
              <a:t>Όσον αφορά τις μηχανικές ιδιότητες, οι λεπτές επικαλύψεις είναι επιθυμητές, παρόλο που η αντίσταση σε οξείδωση για εκτεταμένη λειτουργία μπορεί να αυξηθεί μόνο με παχιές επικαλύψεις. Η αντίσταση σε οξείδωση των επικαλύψεων, χρειάζεται να αυξηθεί περαιτέρω προκειμένου να προσφέρει προστασία για εκτεταμένη λειτουργία.</a:t>
            </a:r>
            <a:endParaRPr lang="el-GR" sz="4800" b="1" dirty="0"/>
          </a:p>
          <a:p>
            <a:endParaRPr lang="el-GR" dirty="0"/>
          </a:p>
        </p:txBody>
      </p:sp>
    </p:spTree>
    <p:extLst>
      <p:ext uri="{BB962C8B-B14F-4D97-AF65-F5344CB8AC3E}">
        <p14:creationId xmlns:p14="http://schemas.microsoft.com/office/powerpoint/2010/main" xmlns="" val="2481875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900" dirty="0"/>
              <a:t>ΕΠΙΚΑΛΥΨΕΙΣ ΓΙΑ ΠΡΟΣΤΑΣΙΑ ΑΠΌ ΤΗΝ ΟΞΕΙΔΩΣΗ ΣΕ ΥΨΗΛΕΣ ΘΕΡΜΟΚΡΑΣΙΕΣ</a:t>
            </a:r>
          </a:p>
        </p:txBody>
      </p:sp>
      <p:sp>
        <p:nvSpPr>
          <p:cNvPr id="3" name="Content Placeholder 2"/>
          <p:cNvSpPr>
            <a:spLocks noGrp="1"/>
          </p:cNvSpPr>
          <p:nvPr>
            <p:ph idx="1"/>
          </p:nvPr>
        </p:nvSpPr>
        <p:spPr>
          <a:xfrm>
            <a:off x="467544" y="1268760"/>
            <a:ext cx="8229600" cy="5589240"/>
          </a:xfrm>
        </p:spPr>
        <p:txBody>
          <a:bodyPr>
            <a:normAutofit/>
          </a:bodyPr>
          <a:lstStyle/>
          <a:p>
            <a:r>
              <a:rPr lang="el-GR" sz="1400" b="1" dirty="0" smtClean="0"/>
              <a:t>ΤΙΤΛΟΣ</a:t>
            </a:r>
            <a:r>
              <a:rPr lang="en-US" sz="1400" b="1" dirty="0" smtClean="0"/>
              <a:t>: </a:t>
            </a:r>
            <a:r>
              <a:rPr lang="el-GR" sz="1400" b="1" dirty="0" smtClean="0"/>
              <a:t>Αύξηση της αντίστασης σε οξείδωση των</a:t>
            </a:r>
            <a:r>
              <a:rPr lang="en-US" sz="1400" b="1" dirty="0" smtClean="0"/>
              <a:t> </a:t>
            </a:r>
            <a:r>
              <a:rPr lang="el-GR" sz="1400" b="1" dirty="0"/>
              <a:t>γ-</a:t>
            </a:r>
            <a:r>
              <a:rPr lang="en-US" sz="1400" b="1" dirty="0" err="1"/>
              <a:t>TiAl</a:t>
            </a:r>
            <a:r>
              <a:rPr lang="en-US" sz="1400" b="1" dirty="0"/>
              <a:t> </a:t>
            </a:r>
            <a:r>
              <a:rPr lang="el-GR" sz="1400" b="1" dirty="0" smtClean="0"/>
              <a:t>στους</a:t>
            </a:r>
            <a:r>
              <a:rPr lang="en-US" sz="1400" b="1" dirty="0" smtClean="0"/>
              <a:t> </a:t>
            </a:r>
            <a:r>
              <a:rPr lang="en-US" sz="1400" b="1" dirty="0"/>
              <a:t>900 </a:t>
            </a:r>
            <a:r>
              <a:rPr lang="el-GR" sz="1400" b="1" dirty="0" smtClean="0"/>
              <a:t>και</a:t>
            </a:r>
            <a:r>
              <a:rPr lang="en-US" sz="1400" b="1" dirty="0" smtClean="0"/>
              <a:t> 1000C</a:t>
            </a:r>
            <a:r>
              <a:rPr lang="el-GR" sz="1400" b="1" dirty="0" smtClean="0"/>
              <a:t> μέσω</a:t>
            </a:r>
            <a:r>
              <a:rPr lang="en-US" sz="1400" b="1" dirty="0" smtClean="0"/>
              <a:t> hot-dip </a:t>
            </a:r>
            <a:r>
              <a:rPr lang="en-US" sz="1400" b="1" dirty="0"/>
              <a:t>aluminizing(4</a:t>
            </a:r>
            <a:r>
              <a:rPr lang="en-US" sz="1400" b="1" dirty="0" smtClean="0"/>
              <a:t>)</a:t>
            </a:r>
            <a:endParaRPr lang="el-GR" sz="1400" b="1" dirty="0"/>
          </a:p>
          <a:p>
            <a:endParaRPr lang="en-US" sz="1400" b="1" dirty="0"/>
          </a:p>
          <a:p>
            <a:r>
              <a:rPr lang="el-GR" sz="1400" b="1" dirty="0" smtClean="0"/>
              <a:t>ΥΠΟΣΤΡΩΜΑ</a:t>
            </a:r>
            <a:r>
              <a:rPr lang="en-US" sz="1400" b="1" dirty="0" smtClean="0"/>
              <a:t>: Ti-43.66Al-2.11Cr-2.08Nb-0.15B</a:t>
            </a:r>
            <a:endParaRPr lang="el-GR" sz="1400" b="1" dirty="0"/>
          </a:p>
          <a:p>
            <a:endParaRPr lang="en-US" sz="1400" b="1" dirty="0"/>
          </a:p>
          <a:p>
            <a:r>
              <a:rPr lang="el-GR" sz="1400" b="1" dirty="0" smtClean="0"/>
              <a:t>ΕΠΙΚΑΛΥΨΗ</a:t>
            </a:r>
            <a:r>
              <a:rPr lang="en-US" sz="1400" b="1" dirty="0" smtClean="0"/>
              <a:t>: </a:t>
            </a:r>
            <a:r>
              <a:rPr lang="el-GR" sz="1400" b="1" dirty="0" smtClean="0"/>
              <a:t>Η επικάλυψη μετά τη διαδικασία </a:t>
            </a:r>
            <a:r>
              <a:rPr lang="en-US" sz="1400" b="1" dirty="0" smtClean="0"/>
              <a:t>hot-dip aluminizing  </a:t>
            </a:r>
            <a:r>
              <a:rPr lang="el-GR" sz="1400" b="1" dirty="0" smtClean="0"/>
              <a:t>αποτελείται από δύο φάσεις, ένα εξωτερικό στρώμα καθαρού αλουμινίου</a:t>
            </a:r>
            <a:r>
              <a:rPr lang="en-US" sz="1400" b="1" dirty="0" smtClean="0"/>
              <a:t> </a:t>
            </a:r>
            <a:r>
              <a:rPr lang="el-GR" sz="1400" b="1" dirty="0" smtClean="0"/>
              <a:t>και ένα εσωτερικό στρώμα </a:t>
            </a:r>
            <a:r>
              <a:rPr lang="en-US" sz="1400" b="1" dirty="0" smtClean="0"/>
              <a:t>TiAl3</a:t>
            </a:r>
            <a:r>
              <a:rPr lang="el-GR" sz="1400" b="1" dirty="0" smtClean="0"/>
              <a:t>, και στη συνέχεια με την επεξεργασία </a:t>
            </a:r>
            <a:r>
              <a:rPr lang="el-GR" sz="1400" b="1" dirty="0" err="1" smtClean="0"/>
              <a:t>ενδοδιάχυσης</a:t>
            </a:r>
            <a:r>
              <a:rPr lang="el-GR" sz="1400" b="1" dirty="0" smtClean="0"/>
              <a:t> (στους 550</a:t>
            </a:r>
            <a:r>
              <a:rPr lang="en-US" sz="1400" b="1" dirty="0" smtClean="0"/>
              <a:t>C </a:t>
            </a:r>
            <a:r>
              <a:rPr lang="el-GR" sz="1400" b="1" dirty="0" smtClean="0"/>
              <a:t>σε εργαστηριακό αέρα για 7 ώρες) υπάρχει μόνο μια μονή φάση </a:t>
            </a:r>
            <a:r>
              <a:rPr lang="en-US" sz="1400" b="1" dirty="0" smtClean="0">
                <a:solidFill>
                  <a:srgbClr val="FF0000"/>
                </a:solidFill>
              </a:rPr>
              <a:t>TiAl3</a:t>
            </a:r>
            <a:r>
              <a:rPr lang="el-GR" sz="1400" b="1" dirty="0" smtClean="0"/>
              <a:t>. Οι «κορυφές»</a:t>
            </a:r>
            <a:r>
              <a:rPr lang="en-US" sz="1400" b="1" dirty="0" smtClean="0"/>
              <a:t> </a:t>
            </a:r>
            <a:r>
              <a:rPr lang="el-GR" sz="1400" b="1" dirty="0" smtClean="0"/>
              <a:t>δείχνουν τα σημεία που είναι πλούσια σε Τ</a:t>
            </a:r>
            <a:r>
              <a:rPr lang="en-US" sz="1400" b="1" dirty="0" smtClean="0"/>
              <a:t>i</a:t>
            </a:r>
            <a:r>
              <a:rPr lang="el-GR" sz="1400" b="1" dirty="0" smtClean="0"/>
              <a:t>.</a:t>
            </a:r>
            <a:endParaRPr lang="en-US" sz="1400" b="1" dirty="0"/>
          </a:p>
          <a:p>
            <a:r>
              <a:rPr lang="el-GR" sz="1400" b="1" dirty="0" smtClean="0"/>
              <a:t>ΤΕΣΤ ΟΞΕΙΔΩΣΗΣ </a:t>
            </a:r>
            <a:r>
              <a:rPr lang="en-US" sz="1400" b="1" dirty="0" smtClean="0"/>
              <a:t>:</a:t>
            </a:r>
            <a:r>
              <a:rPr lang="el-GR" sz="1400" b="1" dirty="0" smtClean="0"/>
              <a:t>Διακοπτόμενη</a:t>
            </a:r>
            <a:r>
              <a:rPr lang="el-GR" sz="1400" b="1" dirty="0"/>
              <a:t> </a:t>
            </a:r>
            <a:r>
              <a:rPr lang="el-GR" sz="1400" b="1" dirty="0" smtClean="0"/>
              <a:t>και ισοθερμική οξείδωση στους 900 και 1000</a:t>
            </a:r>
            <a:r>
              <a:rPr lang="en-US" sz="1400" b="1" dirty="0" smtClean="0"/>
              <a:t>C.</a:t>
            </a:r>
            <a:endParaRPr lang="el-GR" sz="1400" b="1" dirty="0"/>
          </a:p>
          <a:p>
            <a:r>
              <a:rPr lang="en-US" sz="1400" b="1" dirty="0" smtClean="0"/>
              <a:t> </a:t>
            </a:r>
            <a:r>
              <a:rPr lang="el-GR" sz="1400" b="1" dirty="0" smtClean="0"/>
              <a:t>ΑΠΟΤΕΛΕΣΜΑΤΑ</a:t>
            </a:r>
            <a:r>
              <a:rPr lang="en-US" sz="1400" b="1" dirty="0" smtClean="0"/>
              <a:t>: </a:t>
            </a:r>
            <a:r>
              <a:rPr lang="el-GR" sz="1400" b="1" dirty="0" smtClean="0"/>
              <a:t>Μετά τη διακοπτόμενη οξείδωση στους 900</a:t>
            </a:r>
            <a:r>
              <a:rPr lang="en-US" sz="1400" b="1" dirty="0" smtClean="0"/>
              <a:t>C </a:t>
            </a:r>
            <a:r>
              <a:rPr lang="el-GR" sz="1400" b="1" dirty="0" smtClean="0"/>
              <a:t>και στους </a:t>
            </a:r>
            <a:r>
              <a:rPr lang="en-US" sz="1400" b="1" dirty="0" smtClean="0"/>
              <a:t>1000C</a:t>
            </a:r>
            <a:r>
              <a:rPr lang="el-GR" sz="1400" b="1" dirty="0"/>
              <a:t> για 300 </a:t>
            </a:r>
            <a:r>
              <a:rPr lang="el-GR" sz="1400" b="1" dirty="0" smtClean="0"/>
              <a:t>ώρες,</a:t>
            </a:r>
            <a:r>
              <a:rPr lang="en-US" sz="1400" b="1" dirty="0" smtClean="0"/>
              <a:t> </a:t>
            </a:r>
            <a:r>
              <a:rPr lang="el-GR" sz="1400" b="1" dirty="0" smtClean="0"/>
              <a:t>η</a:t>
            </a:r>
            <a:r>
              <a:rPr lang="en-US" sz="1400" b="1" dirty="0" smtClean="0"/>
              <a:t> </a:t>
            </a:r>
            <a:r>
              <a:rPr lang="en-US" sz="1400" b="1" dirty="0"/>
              <a:t>Al2O3 </a:t>
            </a:r>
            <a:r>
              <a:rPr lang="el-GR" sz="1400" b="1" dirty="0" smtClean="0"/>
              <a:t>είναι η μέγιστη φάση οξειδίου που διαμορφώνεται στην επιφάνεια της επικάλυψης και στις δύο θερμοκρασίες.</a:t>
            </a:r>
            <a:endParaRPr lang="en-US" sz="1400" b="1" dirty="0"/>
          </a:p>
          <a:p>
            <a:r>
              <a:rPr lang="el-GR" sz="1400" b="1" dirty="0" smtClean="0"/>
              <a:t>Τα στρώματα (</a:t>
            </a:r>
            <a:r>
              <a:rPr lang="en-US" sz="1400" b="1" dirty="0" smtClean="0"/>
              <a:t>scales) Al2O3, </a:t>
            </a:r>
            <a:r>
              <a:rPr lang="el-GR" sz="1400" b="1" dirty="0" smtClean="0"/>
              <a:t>είναι σταθερά για 300 ώρες στους 900 και 1000</a:t>
            </a:r>
            <a:r>
              <a:rPr lang="en-US" sz="1400" b="1" dirty="0" smtClean="0"/>
              <a:t>C </a:t>
            </a:r>
            <a:r>
              <a:rPr lang="el-GR" sz="1400" b="1" dirty="0" smtClean="0"/>
              <a:t>στη διακοπτόμενη οξείδωση και για 500 ώρες στους 1000</a:t>
            </a:r>
            <a:r>
              <a:rPr lang="en-US" sz="1400" b="1" dirty="0" smtClean="0"/>
              <a:t>C</a:t>
            </a:r>
            <a:r>
              <a:rPr lang="el-GR" sz="1400" b="1" dirty="0" smtClean="0"/>
              <a:t> και για 1000ώρες στους </a:t>
            </a:r>
            <a:r>
              <a:rPr lang="en-US" sz="1400" b="1" dirty="0"/>
              <a:t>9</a:t>
            </a:r>
            <a:r>
              <a:rPr lang="el-GR" sz="1400" b="1" dirty="0" smtClean="0"/>
              <a:t>00</a:t>
            </a:r>
            <a:r>
              <a:rPr lang="en-US" sz="1400" b="1" dirty="0" smtClean="0"/>
              <a:t>C </a:t>
            </a:r>
            <a:r>
              <a:rPr lang="el-GR" sz="1400" b="1" dirty="0" smtClean="0"/>
              <a:t>στην ισοθερμική οξείδωση</a:t>
            </a:r>
            <a:r>
              <a:rPr lang="en-US" sz="1400" b="1" dirty="0" smtClean="0"/>
              <a:t>.</a:t>
            </a:r>
            <a:endParaRPr lang="en-US" sz="1400" b="1" dirty="0"/>
          </a:p>
          <a:p>
            <a:r>
              <a:rPr lang="en-US" sz="1400" b="1" dirty="0" smtClean="0"/>
              <a:t>O </a:t>
            </a:r>
            <a:r>
              <a:rPr lang="el-GR" sz="1400" b="1" dirty="0" smtClean="0"/>
              <a:t>υψηλός διασκορπισμός της επικάλυψης παραμένει μεγάλο πρόβλημα.</a:t>
            </a:r>
            <a:endParaRPr lang="en-US" sz="1400" b="1" dirty="0"/>
          </a:p>
          <a:p>
            <a:pPr marL="0" indent="0">
              <a:buNone/>
            </a:pPr>
            <a:endParaRPr lang="en-US" dirty="0"/>
          </a:p>
          <a:p>
            <a:endParaRPr lang="el-GR"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5536" y="5157192"/>
            <a:ext cx="4627290" cy="169770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005616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2004</TotalTime>
  <Words>3949</Words>
  <Application>Microsoft Office PowerPoint</Application>
  <PresentationFormat>Προβολή στην οθόνη (4:3)</PresentationFormat>
  <Paragraphs>191</Paragraphs>
  <Slides>18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18</vt:i4>
      </vt:variant>
    </vt:vector>
  </HeadingPairs>
  <TitlesOfParts>
    <vt:vector size="19" baseType="lpstr">
      <vt:lpstr>Office Theme</vt:lpstr>
      <vt:lpstr>ΕΠΙΚΑΛΥΨΕΙΣ ΚΡΑΜΑΤΩΝ ΤΙΤΑΝΙΟΥ</vt:lpstr>
      <vt:lpstr>ΕΠΙΚΑΛΥΨΕΙΣ ΓΙΑ ΠΡΟΣΤΑΣΙΑ ΑΠΌ ΤΗΝ ΟΞΕΙΔΩΣΗ ΣΕ ΥΨΗΛΕΣ ΘΕΡΜΟΚΡΑΣΙΕΣ</vt:lpstr>
      <vt:lpstr>ΕΠΙΚΑΛΥΨΕΙΣ ΓΙΑ ΠΡΟΣΤΑΣΙΑ ΑΠΌ ΤΗΝ ΟΞΕΙΔΩΣΗ ΣΕ ΥΨΗΛΕΣ ΘΕΡΜΟΚΡΑΣΙΕΣ</vt:lpstr>
      <vt:lpstr>ΕΠΙΚΑΛΥΨΕΙΣ ΓΙΑ ΠΡΟΣΤΑΣΙΑ ΑΠΌ ΤΗΝ ΟΞΕΙΔΩΣΗ ΣΕ ΥΨΗΛΕΣ ΘΕΡΜΟΚΡΑΣΙΕΣ</vt:lpstr>
      <vt:lpstr>Διαφάνεια 5</vt:lpstr>
      <vt:lpstr>ΕΠΙΚΑΛΥΨΕΙΣ ΓΙΑ ΠΡΟΣΤΑΣΙΑ ΑΠΌ ΤΗΝ ΟΞΕΙΔΩΣΗ ΣΕ ΥΨΗΛΕΣ ΘΕΡΜΟΚΡΑΣΙΕΣ</vt:lpstr>
      <vt:lpstr>Διαφάνεια 7</vt:lpstr>
      <vt:lpstr>ΕΠΙΚΑΛΥΨΕΙΣ ΓΙΑ ΠΡΟΣΤΑΣΙΑ ΑΠΌ ΤΗΝ ΟΞΕΙΔΩΣΗ ΣΕ ΥΨΗΛΕΣ ΘΕΡΜΟΚΡΑΣΙΕΣ</vt:lpstr>
      <vt:lpstr>ΕΠΙΚΑΛΥΨΕΙΣ ΓΙΑ ΠΡΟΣΤΑΣΙΑ ΑΠΌ ΤΗΝ ΟΞΕΙΔΩΣΗ ΣΕ ΥΨΗΛΕΣ ΘΕΡΜΟΚΡΑΣΙΕΣ</vt:lpstr>
      <vt:lpstr>ΕΠΙΚΑΛΥΨΕΙΣ ΓΙΑ ΠΡΟΣΤΑΣΙΑ ΑΠΌ ΤΗΝ ΟΞΕΙΔΩΣΗ ΣΕ ΥΨΗΛΕΣ ΘΕΡΜΟΚΡΑΣΙΕΣ</vt:lpstr>
      <vt:lpstr>ΕΠΙΚΑΛΥΨΕΙΣ ΓΙΑ ΠΡΟΣΤΑΣΙΑ ΑΠΌ ΤΗΝ ΟΞΕΙΔΩΣΗ ΣΕ ΥΨΗΛΕΣ ΘΕΡΜΟΚΡΑΣΙΕΣ</vt:lpstr>
      <vt:lpstr>ΕΠΙΚΑΛΥΨΕΙΣ ΓΙΑ ΠΡΟΣΤΑΣΙΑ ΑΠΌ ΤΗΝ ΦΘΟΡΑ</vt:lpstr>
      <vt:lpstr>ΕΠΙΚΑΛΥΨΕΙΣ ΓΙΑ ΠΡΟΣΤΑΣΙΑ ΑΠΌ ΤΗΝ ΦΘΟΡΑ</vt:lpstr>
      <vt:lpstr>ΕΠΙΚΑΛΥΨΕΙΣ ΓΙΑ ΠΡΟΣΤΑΣΙΑ ΑΠΌ ΤΗΝ ΦΘΟΡΑ</vt:lpstr>
      <vt:lpstr>ΕΠΙΚΑΛΥΨΕΙΣ ΓΙΑ ΠΡΟΣΤΑΣΙΑ ΑΠΌ ΤΗΝ ΦΘΟΡΑ</vt:lpstr>
      <vt:lpstr>Διαφάνεια 16</vt:lpstr>
      <vt:lpstr>ΣΥΜΠΕΡΑΣΜΑΤΑ</vt:lpstr>
      <vt:lpstr>Διαφάνεια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ΕΠΙΚΑΛΥΨΕΙΣ ΚΡΑΜΑΤΩΝ ΤΙΤΑΝΙΟΥ</dc:title>
  <dc:creator>katerina</dc:creator>
  <cp:lastModifiedBy>Administrator</cp:lastModifiedBy>
  <cp:revision>145</cp:revision>
  <dcterms:created xsi:type="dcterms:W3CDTF">2013-09-23T21:53:14Z</dcterms:created>
  <dcterms:modified xsi:type="dcterms:W3CDTF">2013-09-30T17:19:36Z</dcterms:modified>
</cp:coreProperties>
</file>